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10" r:id="rId6"/>
    <p:sldMasterId id="2147483722" r:id="rId7"/>
    <p:sldMasterId id="2147483735" r:id="rId8"/>
    <p:sldMasterId id="2147483753" r:id="rId9"/>
    <p:sldMasterId id="2147483765" r:id="rId10"/>
  </p:sldMasterIdLst>
  <p:notesMasterIdLst>
    <p:notesMasterId r:id="rId60"/>
  </p:notesMasterIdLst>
  <p:sldIdLst>
    <p:sldId id="449" r:id="rId11"/>
    <p:sldId id="450" r:id="rId12"/>
    <p:sldId id="451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441" r:id="rId21"/>
    <p:sldId id="442" r:id="rId22"/>
    <p:sldId id="443" r:id="rId23"/>
    <p:sldId id="444" r:id="rId24"/>
    <p:sldId id="445" r:id="rId25"/>
    <p:sldId id="293" r:id="rId26"/>
    <p:sldId id="294" r:id="rId27"/>
    <p:sldId id="295" r:id="rId28"/>
    <p:sldId id="296" r:id="rId29"/>
    <p:sldId id="435" r:id="rId30"/>
    <p:sldId id="436" r:id="rId31"/>
    <p:sldId id="446" r:id="rId32"/>
    <p:sldId id="447" r:id="rId33"/>
    <p:sldId id="448" r:id="rId34"/>
    <p:sldId id="263" r:id="rId35"/>
    <p:sldId id="264" r:id="rId36"/>
    <p:sldId id="265" r:id="rId37"/>
    <p:sldId id="431" r:id="rId38"/>
    <p:sldId id="429" r:id="rId39"/>
    <p:sldId id="430" r:id="rId40"/>
    <p:sldId id="289" r:id="rId41"/>
    <p:sldId id="290" r:id="rId42"/>
    <p:sldId id="291" r:id="rId43"/>
    <p:sldId id="292" r:id="rId44"/>
    <p:sldId id="285" r:id="rId45"/>
    <p:sldId id="286" r:id="rId46"/>
    <p:sldId id="287" r:id="rId47"/>
    <p:sldId id="288" r:id="rId48"/>
    <p:sldId id="437" r:id="rId49"/>
    <p:sldId id="438" r:id="rId50"/>
    <p:sldId id="439" r:id="rId51"/>
    <p:sldId id="440" r:id="rId52"/>
    <p:sldId id="266" r:id="rId53"/>
    <p:sldId id="282" r:id="rId54"/>
    <p:sldId id="283" r:id="rId55"/>
    <p:sldId id="284" r:id="rId56"/>
    <p:sldId id="434" r:id="rId57"/>
    <p:sldId id="432" r:id="rId58"/>
    <p:sldId id="433" r:id="rId59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60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6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notesMaster" Target="notesMasters/notesMaster1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Ciullo" userId="e9ffaefb8cfa4df7" providerId="LiveId" clId="{A0F93AB1-DD60-42C6-979D-93EE328023C6}"/>
    <pc:docChg chg="custSel addSld modSld">
      <pc:chgData name="Alessio Ciullo" userId="e9ffaefb8cfa4df7" providerId="LiveId" clId="{A0F93AB1-DD60-42C6-979D-93EE328023C6}" dt="2020-09-03T16:28:57.884" v="731" actId="255"/>
      <pc:docMkLst>
        <pc:docMk/>
      </pc:docMkLst>
      <pc:sldChg chg="delSp modSp new mod">
        <pc:chgData name="Alessio Ciullo" userId="e9ffaefb8cfa4df7" providerId="LiveId" clId="{A0F93AB1-DD60-42C6-979D-93EE328023C6}" dt="2020-09-03T16:18:39.363" v="17" actId="1076"/>
        <pc:sldMkLst>
          <pc:docMk/>
          <pc:sldMk cId="1202614205" sldId="256"/>
        </pc:sldMkLst>
        <pc:spChg chg="mod">
          <ac:chgData name="Alessio Ciullo" userId="e9ffaefb8cfa4df7" providerId="LiveId" clId="{A0F93AB1-DD60-42C6-979D-93EE328023C6}" dt="2020-09-03T16:18:39.363" v="17" actId="1076"/>
          <ac:spMkLst>
            <pc:docMk/>
            <pc:sldMk cId="1202614205" sldId="256"/>
            <ac:spMk id="2" creationId="{2CD8C41F-92EE-4BD7-B202-A9154BF80BBA}"/>
          </ac:spMkLst>
        </pc:spChg>
        <pc:spChg chg="del mod">
          <ac:chgData name="Alessio Ciullo" userId="e9ffaefb8cfa4df7" providerId="LiveId" clId="{A0F93AB1-DD60-42C6-979D-93EE328023C6}" dt="2020-09-03T16:18:32.765" v="16" actId="478"/>
          <ac:spMkLst>
            <pc:docMk/>
            <pc:sldMk cId="1202614205" sldId="256"/>
            <ac:spMk id="3" creationId="{9C4B54F2-3813-4C17-BC0F-D112E8483D03}"/>
          </ac:spMkLst>
        </pc:spChg>
      </pc:sldChg>
      <pc:sldChg chg="modSp new mod">
        <pc:chgData name="Alessio Ciullo" userId="e9ffaefb8cfa4df7" providerId="LiveId" clId="{A0F93AB1-DD60-42C6-979D-93EE328023C6}" dt="2020-09-03T16:26:22.070" v="616" actId="20577"/>
        <pc:sldMkLst>
          <pc:docMk/>
          <pc:sldMk cId="2447672075" sldId="257"/>
        </pc:sldMkLst>
        <pc:spChg chg="mod">
          <ac:chgData name="Alessio Ciullo" userId="e9ffaefb8cfa4df7" providerId="LiveId" clId="{A0F93AB1-DD60-42C6-979D-93EE328023C6}" dt="2020-09-03T16:20:08.723" v="268" actId="403"/>
          <ac:spMkLst>
            <pc:docMk/>
            <pc:sldMk cId="2447672075" sldId="257"/>
            <ac:spMk id="2" creationId="{EB480086-1193-41F2-A9CB-CBD2501C255A}"/>
          </ac:spMkLst>
        </pc:spChg>
        <pc:spChg chg="mod">
          <ac:chgData name="Alessio Ciullo" userId="e9ffaefb8cfa4df7" providerId="LiveId" clId="{A0F93AB1-DD60-42C6-979D-93EE328023C6}" dt="2020-09-03T16:26:22.070" v="616" actId="20577"/>
          <ac:spMkLst>
            <pc:docMk/>
            <pc:sldMk cId="2447672075" sldId="257"/>
            <ac:spMk id="3" creationId="{C55E5671-01EA-4072-B2D9-D1ADA4958E1E}"/>
          </ac:spMkLst>
        </pc:spChg>
      </pc:sldChg>
      <pc:sldChg chg="modSp new mod">
        <pc:chgData name="Alessio Ciullo" userId="e9ffaefb8cfa4df7" providerId="LiveId" clId="{A0F93AB1-DD60-42C6-979D-93EE328023C6}" dt="2020-09-03T16:28:57.884" v="731" actId="255"/>
        <pc:sldMkLst>
          <pc:docMk/>
          <pc:sldMk cId="2455176699" sldId="258"/>
        </pc:sldMkLst>
        <pc:spChg chg="mod">
          <ac:chgData name="Alessio Ciullo" userId="e9ffaefb8cfa4df7" providerId="LiveId" clId="{A0F93AB1-DD60-42C6-979D-93EE328023C6}" dt="2020-09-03T16:28:57.884" v="731" actId="255"/>
          <ac:spMkLst>
            <pc:docMk/>
            <pc:sldMk cId="2455176699" sldId="258"/>
            <ac:spMk id="2" creationId="{69F5D9B9-7FAF-4AFC-AD03-112F9D8F4BAE}"/>
          </ac:spMkLst>
        </pc:spChg>
        <pc:spChg chg="mod">
          <ac:chgData name="Alessio Ciullo" userId="e9ffaefb8cfa4df7" providerId="LiveId" clId="{A0F93AB1-DD60-42C6-979D-93EE328023C6}" dt="2020-09-03T16:28:43.890" v="730" actId="20577"/>
          <ac:spMkLst>
            <pc:docMk/>
            <pc:sldMk cId="2455176699" sldId="258"/>
            <ac:spMk id="3" creationId="{2BB35A8B-7420-4D20-A602-4B76659B9E3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5490B-09C3-4328-86A7-3250F48A327F}" type="datetimeFigureOut">
              <a:rPr lang="en-CH" smtClean="0"/>
              <a:t>04/09/2020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496C-B877-4BC1-BAA0-902781A37DC2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8371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310C7-82BA-4050-976B-12958FD41AE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7362E63-850A-4279-8437-7FD2D470C2E0}" type="slidenum">
              <a:t>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AE21B3-04A3-4246-A317-93E4718E307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E2B1A0-DB4E-4257-AF44-6A94D86F9E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2996C-C5CF-4B1A-A46B-B9D13965B8F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E089E56-33A0-4B0F-877C-29478A754D2E}" type="slidenum">
              <a:t>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212D90-7E79-42F8-AC31-35EA557576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F7F15D-14F0-4B8A-A324-7AFDD354DB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AFB42-8827-4E16-AE94-75E95EDC5CB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DED7C2E-91A9-4EA5-9756-B550AD4F7748}" type="slidenum">
              <a:t>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BAB007-E7D5-4DB7-AE56-A86A6CF8B3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4697B0-CC77-42D4-8545-3693D0D0F6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89996-0202-44DF-A9C2-EA0B726C635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065A554-F039-494E-8240-20D46D85DC7B}" type="slidenum">
              <a:t>10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37D234-C52B-42ED-AC67-0316052DD4F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984572-F75D-4405-9C9C-A2946CEE1D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04877-F6B7-479A-94EB-EA5D7458AB1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3F23A-B019-4B5D-8782-D7C9DFE82CE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itchFamily="18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itchFamily="18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608A55-2279-4A50-838C-2C7A527FC84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2F9B8B-FDE6-40AC-B723-A9DAFD8BD42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2C925-E5C9-49D9-8551-4A7912BB60D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DD0622-2F5E-4875-9296-7C1B506DDFE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itchFamily="18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itchFamily="18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31A797-3A3F-4E47-8959-2B9AF4278BA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C6820A-7F72-4F03-8482-D392D0F132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B22EE-30DF-4602-8B01-C62CAA214E3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F35690-CD3A-455D-96C6-32B25BA952C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itchFamily="18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itchFamily="18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3AF52A-2B48-47DD-9CA6-189D5D4E63C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EBA7F3-5A8D-4E4C-A867-5BCBFDF17B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40fd3fb4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40fd3fb4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0BC45-C494-4CAD-B3AB-4486CB8DF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69CDA3-7EE4-46EC-AC25-9254E9934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8447F-C554-4AFF-B55D-0477221D8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12CC-94FC-4723-B3DE-D8507EF68BE9}" type="datetimeFigureOut">
              <a:rPr lang="en-CH" smtClean="0"/>
              <a:t>04/09/2020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780B5-B361-4708-A602-908D4D93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92002-F9B6-403C-9E37-70D2C22B4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CBEF-38CE-49FA-B9D6-7F006BDFF79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0540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05B04-FE63-4622-AAE5-9F5A85682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F595F-6C6C-49C8-BA02-552F0C41D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D00D4-F551-4543-BC41-843F307A9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12CC-94FC-4723-B3DE-D8507EF68BE9}" type="datetimeFigureOut">
              <a:rPr lang="en-CH" smtClean="0"/>
              <a:t>04/09/2020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09CDE-641A-4A8D-B899-181BC98ED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7D6A8-B22D-44AB-B648-BAC6B642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CBEF-38CE-49FA-B9D6-7F006BDFF79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204997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02A80C-CE6E-4C73-AAA1-F8E537CE1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659CD4-5008-4C30-9618-89F7D6FBF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E973EB-22E5-4AF3-839C-20C9C5A4F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ED8E-B9F3-44DF-8EF3-4B34CE225F54}" type="datetimeFigureOut">
              <a:rPr lang="de-DE" smtClean="0"/>
              <a:t>04.09.2020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5451FE-9048-4BEF-A2DD-ABF111DD1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1005A4-B9E4-4570-B5FF-E794B8BC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4EB7-4E24-4741-8D66-87B83F1D582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3384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6BFC1-71D7-4F60-9672-1996243FA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6977EE-DD1F-42C6-AF2B-EE5E08EB6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19F72E7-4585-46D0-AA49-C3F6F7BC0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3DDE92-E1C8-432F-9E49-7C5C1585D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ED8E-B9F3-44DF-8EF3-4B34CE225F54}" type="datetimeFigureOut">
              <a:rPr lang="de-DE" smtClean="0"/>
              <a:t>04.09.2020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A10412-6521-4168-ADEA-D2ED12C9D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2BFF1B-B89B-45B4-8FF1-E84DA9F8A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4EB7-4E24-4741-8D66-87B83F1D582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6940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19D82-F985-441D-BB32-72D9B92F3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FCB484-5344-4EFE-9F98-218EEDB59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DB15291-55EC-413C-A1B3-25F95AE96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4ED15DD-DBCC-4A7B-9FE0-88FF17D41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244B7A4-8807-4F79-8095-07C7C7E55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67161EC-2522-449A-8BAA-B691EA475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ED8E-B9F3-44DF-8EF3-4B34CE225F54}" type="datetimeFigureOut">
              <a:rPr lang="de-DE" smtClean="0"/>
              <a:t>04.09.2020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0460560-50F4-4EB7-B2CB-4FE6D161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F133EBB-800C-4A02-9960-36DB9F2A6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4EB7-4E24-4741-8D66-87B83F1D582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9612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E73341-3E66-43D1-A89F-3288B4DFB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2DFB3EA-0BDE-4694-9ADD-89E85BF8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ED8E-B9F3-44DF-8EF3-4B34CE225F54}" type="datetimeFigureOut">
              <a:rPr lang="de-DE" smtClean="0"/>
              <a:t>04.09.2020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6653EC-DF37-49F7-BF81-E05E19578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F36BC8-6F26-4E89-9276-3F5696C0E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4EB7-4E24-4741-8D66-87B83F1D582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5536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1574B6E-01A3-42B0-AAB1-C2609F172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ED8E-B9F3-44DF-8EF3-4B34CE225F54}" type="datetimeFigureOut">
              <a:rPr lang="de-DE" smtClean="0"/>
              <a:t>04.09.2020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9F49DBE-23E9-41C7-B55D-B02BC4016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C12F86-786A-4877-9867-8D7330F34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4EB7-4E24-4741-8D66-87B83F1D582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18300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2A2C6-2E1B-4463-8186-36613709D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C09464-73F9-429E-BDC3-5E8CEF917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2F74A9-A248-4876-BC1F-F5D47544B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309A022-AEA3-47A6-B9FF-D17BB361E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ED8E-B9F3-44DF-8EF3-4B34CE225F54}" type="datetimeFigureOut">
              <a:rPr lang="de-DE" smtClean="0"/>
              <a:t>04.09.2020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365964-E3A7-4017-80F8-77963F1C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2A6BB2E-BBB3-40F0-A353-DA65AA59D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4EB7-4E24-4741-8D66-87B83F1D582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877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4419B7-74A6-4B28-AF24-9365A83DA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434159B-C5BD-4A32-8C96-6275BC638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E13514-1D73-42B8-B61A-387F24665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77D5B0-99E9-46A7-B357-9FFE0CEF3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ED8E-B9F3-44DF-8EF3-4B34CE225F54}" type="datetimeFigureOut">
              <a:rPr lang="de-DE" smtClean="0"/>
              <a:t>04.09.2020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17707FD-BEEC-4DE1-9D25-6224F5F18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06A286-070B-4AC8-98CD-E48B67E4F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4EB7-4E24-4741-8D66-87B83F1D582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1314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2E5FB3-5079-4822-91F8-C31DB792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EF30CD8-DEBB-4928-A9EC-1CEE30DCE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55DA6E-2050-4D1F-B429-3A896B294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ED8E-B9F3-44DF-8EF3-4B34CE225F54}" type="datetimeFigureOut">
              <a:rPr lang="de-DE" smtClean="0"/>
              <a:t>04.09.2020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D54F3D-117B-4B4D-B484-A08457E07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D168FC-C1D6-45CB-8B1D-E058CB471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4EB7-4E24-4741-8D66-87B83F1D582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6954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613435D-2CF6-4758-8A52-3424A92EFF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80C5979-7039-4AC3-A4E7-8DA5B7BA6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F9CDD7-4055-4863-A249-7A12A08D6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ED8E-B9F3-44DF-8EF3-4B34CE225F54}" type="datetimeFigureOut">
              <a:rPr lang="de-DE" smtClean="0"/>
              <a:t>04.09.2020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4CB708-9A32-467F-B0B3-2D430DF61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F51110-31FA-4266-B867-940385961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4EB7-4E24-4741-8D66-87B83F1D582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7074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1636A-7C30-4B74-8087-A5465588F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481" y="1123161"/>
            <a:ext cx="9143040" cy="2386476"/>
          </a:xfrm>
        </p:spPr>
        <p:txBody>
          <a:bodyPr anchor="b"/>
          <a:lstStyle>
            <a:lvl1pPr algn="ctr">
              <a:defRPr sz="7256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250F1A-F454-4A10-96DD-BE6549DC2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481" y="3601794"/>
            <a:ext cx="9143040" cy="1656903"/>
          </a:xfrm>
        </p:spPr>
        <p:txBody>
          <a:bodyPr/>
          <a:lstStyle>
            <a:lvl1pPr marL="0" indent="0" algn="ctr">
              <a:buNone/>
              <a:defRPr sz="2903"/>
            </a:lvl1pPr>
            <a:lvl2pPr marL="552938" indent="0" algn="ctr">
              <a:buNone/>
              <a:defRPr sz="2419"/>
            </a:lvl2pPr>
            <a:lvl3pPr marL="1105875" indent="0" algn="ctr">
              <a:buNone/>
              <a:defRPr sz="2177"/>
            </a:lvl3pPr>
            <a:lvl4pPr marL="1658813" indent="0" algn="ctr">
              <a:buNone/>
              <a:defRPr sz="1935"/>
            </a:lvl4pPr>
            <a:lvl5pPr marL="2211751" indent="0" algn="ctr">
              <a:buNone/>
              <a:defRPr sz="1935"/>
            </a:lvl5pPr>
            <a:lvl6pPr marL="2764688" indent="0" algn="ctr">
              <a:buNone/>
              <a:defRPr sz="1935"/>
            </a:lvl6pPr>
            <a:lvl7pPr marL="3317626" indent="0" algn="ctr">
              <a:buNone/>
              <a:defRPr sz="1935"/>
            </a:lvl7pPr>
            <a:lvl8pPr marL="3870564" indent="0" algn="ctr">
              <a:buNone/>
              <a:defRPr sz="1935"/>
            </a:lvl8pPr>
            <a:lvl9pPr marL="4423501" indent="0" algn="ctr">
              <a:buNone/>
              <a:defRPr sz="1935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CED76-2413-489C-9904-18AB8A19F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44085-C39C-4898-AE09-8E5A8376E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E39D5-B737-493E-AFA0-49013511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AB1797-3A65-4356-AFF5-E80DF02DC7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FA3530-8C83-415F-A45E-B60F670744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83B2C-BD35-4D82-A00B-04FC9653C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AA309-5056-4083-8AA5-36AF8DE0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12CC-94FC-4723-B3DE-D8507EF68BE9}" type="datetimeFigureOut">
              <a:rPr lang="en-CH" smtClean="0"/>
              <a:t>04/09/2020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F1369-30E6-454E-9E32-17A4E3925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2019D-00C7-4D4A-9B77-6A43DDEF9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CBEF-38CE-49FA-B9D6-7F006BDFF79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674296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3649-365E-408C-8D14-013AAB314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AF183-D13C-40B2-82C4-F7ED0BBB7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08824-E6CB-48AE-A166-F17E51E4D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BCA49-CB5D-44D8-AFBE-52B6881AE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CB8EE-030F-4B52-AF85-0BA9587E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6A613E-2831-4DE7-9328-DB0868F58E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567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E8D0-10AE-4174-B753-F4E51DBFA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361" y="1710661"/>
            <a:ext cx="10515839" cy="2851100"/>
          </a:xfrm>
        </p:spPr>
        <p:txBody>
          <a:bodyPr anchor="b"/>
          <a:lstStyle>
            <a:lvl1pPr>
              <a:defRPr sz="7256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72C09-153D-4671-9AA2-5B7F0B66D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361" y="4588640"/>
            <a:ext cx="10515839" cy="1501387"/>
          </a:xfrm>
        </p:spPr>
        <p:txBody>
          <a:bodyPr/>
          <a:lstStyle>
            <a:lvl1pPr marL="0" indent="0">
              <a:buNone/>
              <a:defRPr sz="2903">
                <a:solidFill>
                  <a:schemeClr val="tx1">
                    <a:tint val="75000"/>
                  </a:schemeClr>
                </a:solidFill>
              </a:defRPr>
            </a:lvl1pPr>
            <a:lvl2pPr marL="552938" indent="0">
              <a:buNone/>
              <a:defRPr sz="2419">
                <a:solidFill>
                  <a:schemeClr val="tx1">
                    <a:tint val="75000"/>
                  </a:schemeClr>
                </a:solidFill>
              </a:defRPr>
            </a:lvl2pPr>
            <a:lvl3pPr marL="1105875" indent="0">
              <a:buNone/>
              <a:defRPr sz="2177">
                <a:solidFill>
                  <a:schemeClr val="tx1">
                    <a:tint val="75000"/>
                  </a:schemeClr>
                </a:solidFill>
              </a:defRPr>
            </a:lvl3pPr>
            <a:lvl4pPr marL="1658813" indent="0">
              <a:buNone/>
              <a:defRPr sz="1935">
                <a:solidFill>
                  <a:schemeClr val="tx1">
                    <a:tint val="75000"/>
                  </a:schemeClr>
                </a:solidFill>
              </a:defRPr>
            </a:lvl4pPr>
            <a:lvl5pPr marL="2211751" indent="0">
              <a:buNone/>
              <a:defRPr sz="1935">
                <a:solidFill>
                  <a:schemeClr val="tx1">
                    <a:tint val="75000"/>
                  </a:schemeClr>
                </a:solidFill>
              </a:defRPr>
            </a:lvl5pPr>
            <a:lvl6pPr marL="2764688" indent="0">
              <a:buNone/>
              <a:defRPr sz="1935">
                <a:solidFill>
                  <a:schemeClr val="tx1">
                    <a:tint val="75000"/>
                  </a:schemeClr>
                </a:solidFill>
              </a:defRPr>
            </a:lvl6pPr>
            <a:lvl7pPr marL="3317626" indent="0">
              <a:buNone/>
              <a:defRPr sz="1935">
                <a:solidFill>
                  <a:schemeClr val="tx1">
                    <a:tint val="75000"/>
                  </a:schemeClr>
                </a:solidFill>
              </a:defRPr>
            </a:lvl7pPr>
            <a:lvl8pPr marL="3870564" indent="0">
              <a:buNone/>
              <a:defRPr sz="1935">
                <a:solidFill>
                  <a:schemeClr val="tx1">
                    <a:tint val="75000"/>
                  </a:schemeClr>
                </a:solidFill>
              </a:defRPr>
            </a:lvl8pPr>
            <a:lvl9pPr marL="4423501" indent="0">
              <a:buNone/>
              <a:defRPr sz="1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75700-8DA8-4494-B15A-99815FBA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3D440-7884-4C35-B9C0-C8204BF5D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AAE0A-44EA-4ED3-A0F8-C6599546B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B85778-86FD-44EF-90E8-4D4DFA9FE3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873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34440-3F43-4598-8B62-5B2F7CEEA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5D3DE-7430-4BF4-87D8-3853C687C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641" y="1605065"/>
            <a:ext cx="5393279" cy="3976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F17E9-9D49-46D8-AC4A-187D9EC23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6241" y="1605065"/>
            <a:ext cx="5395200" cy="3976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38481-2DDC-4488-A053-B1A3EC0B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E358C-9F8F-4F1F-A40C-56D9254B8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927E2-6A0A-40AE-AB75-B6CE9CDC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A9D872-003B-4069-97B6-07AC959493D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780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EF69-B757-4922-9D59-493B52547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364788"/>
            <a:ext cx="10515839" cy="13266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0FFFE-1D7B-4B36-998E-AECB9F0A3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041" y="1681861"/>
            <a:ext cx="5159039" cy="823652"/>
          </a:xfrm>
        </p:spPr>
        <p:txBody>
          <a:bodyPr anchor="b"/>
          <a:lstStyle>
            <a:lvl1pPr marL="0" indent="0">
              <a:buNone/>
              <a:defRPr sz="2903" b="1"/>
            </a:lvl1pPr>
            <a:lvl2pPr marL="552938" indent="0">
              <a:buNone/>
              <a:defRPr sz="2419" b="1"/>
            </a:lvl2pPr>
            <a:lvl3pPr marL="1105875" indent="0">
              <a:buNone/>
              <a:defRPr sz="2177" b="1"/>
            </a:lvl3pPr>
            <a:lvl4pPr marL="1658813" indent="0">
              <a:buNone/>
              <a:defRPr sz="1935" b="1"/>
            </a:lvl4pPr>
            <a:lvl5pPr marL="2211751" indent="0">
              <a:buNone/>
              <a:defRPr sz="1935" b="1"/>
            </a:lvl5pPr>
            <a:lvl6pPr marL="2764688" indent="0">
              <a:buNone/>
              <a:defRPr sz="1935" b="1"/>
            </a:lvl6pPr>
            <a:lvl7pPr marL="3317626" indent="0">
              <a:buNone/>
              <a:defRPr sz="1935" b="1"/>
            </a:lvl7pPr>
            <a:lvl8pPr marL="3870564" indent="0">
              <a:buNone/>
              <a:defRPr sz="1935" b="1"/>
            </a:lvl8pPr>
            <a:lvl9pPr marL="4423501" indent="0">
              <a:buNone/>
              <a:defRPr sz="19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F21A50-76B9-4BE5-9F93-0BC673319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041" y="2505513"/>
            <a:ext cx="5159039" cy="368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55B3BE-EA79-49D8-92A1-B2BE7296E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801" y="1681861"/>
            <a:ext cx="5182079" cy="823652"/>
          </a:xfrm>
        </p:spPr>
        <p:txBody>
          <a:bodyPr anchor="b"/>
          <a:lstStyle>
            <a:lvl1pPr marL="0" indent="0">
              <a:buNone/>
              <a:defRPr sz="2903" b="1"/>
            </a:lvl1pPr>
            <a:lvl2pPr marL="552938" indent="0">
              <a:buNone/>
              <a:defRPr sz="2419" b="1"/>
            </a:lvl2pPr>
            <a:lvl3pPr marL="1105875" indent="0">
              <a:buNone/>
              <a:defRPr sz="2177" b="1"/>
            </a:lvl3pPr>
            <a:lvl4pPr marL="1658813" indent="0">
              <a:buNone/>
              <a:defRPr sz="1935" b="1"/>
            </a:lvl4pPr>
            <a:lvl5pPr marL="2211751" indent="0">
              <a:buNone/>
              <a:defRPr sz="1935" b="1"/>
            </a:lvl5pPr>
            <a:lvl6pPr marL="2764688" indent="0">
              <a:buNone/>
              <a:defRPr sz="1935" b="1"/>
            </a:lvl6pPr>
            <a:lvl7pPr marL="3317626" indent="0">
              <a:buNone/>
              <a:defRPr sz="1935" b="1"/>
            </a:lvl7pPr>
            <a:lvl8pPr marL="3870564" indent="0">
              <a:buNone/>
              <a:defRPr sz="1935" b="1"/>
            </a:lvl8pPr>
            <a:lvl9pPr marL="4423501" indent="0">
              <a:buNone/>
              <a:defRPr sz="19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8A2683-EA2C-4283-8AB8-F1E269F873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801" y="2505513"/>
            <a:ext cx="5182079" cy="368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66FCCF-A6F1-428B-95F9-D6633C76D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752C8-8D29-416F-9DAC-9328AA911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4A6DB0-2880-4618-9AA7-8179960D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A59F7C-E74D-4A83-BB4E-15994049DB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184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6382-4AA8-437E-9A71-A2BDB2B36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AC05F7-2305-4628-B8F0-EF88495D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0214C-287A-49AB-956D-9BA619709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51DC2-95BC-4364-8DF1-1B79EA71D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145702-44AA-464E-8F4B-1C97B59DEA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9476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E17C7B-3C56-4FCD-BA41-57C5461C2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4B3D67-1FF5-4E74-9B6C-6E02AD76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32385-C188-478A-9165-77DCCF0C6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83B769-87C1-4024-B625-00D109CCF2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55681"/>
      </p:ext>
    </p:extLst>
  </p:cSld>
  <p:clrMapOvr>
    <a:masterClrMapping/>
  </p:clrMapOvr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C4B03-28B8-4782-95F0-C2EF45BB3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456945"/>
            <a:ext cx="3932160" cy="1601224"/>
          </a:xfrm>
        </p:spPr>
        <p:txBody>
          <a:bodyPr anchor="b"/>
          <a:lstStyle>
            <a:lvl1pPr>
              <a:defRPr sz="387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F79B5-D216-402A-8285-230509A88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01" y="986846"/>
            <a:ext cx="6170880" cy="4874710"/>
          </a:xfrm>
        </p:spPr>
        <p:txBody>
          <a:bodyPr/>
          <a:lstStyle>
            <a:lvl1pPr>
              <a:defRPr sz="3870"/>
            </a:lvl1pPr>
            <a:lvl2pPr>
              <a:defRPr sz="3386"/>
            </a:lvl2pPr>
            <a:lvl3pPr>
              <a:defRPr sz="2903"/>
            </a:lvl3pPr>
            <a:lvl4pPr>
              <a:defRPr sz="2419"/>
            </a:lvl4pPr>
            <a:lvl5pPr>
              <a:defRPr sz="2419"/>
            </a:lvl5pPr>
            <a:lvl6pPr>
              <a:defRPr sz="2419"/>
            </a:lvl6pPr>
            <a:lvl7pPr>
              <a:defRPr sz="2419"/>
            </a:lvl7pPr>
            <a:lvl8pPr>
              <a:defRPr sz="2419"/>
            </a:lvl8pPr>
            <a:lvl9pPr>
              <a:defRPr sz="24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9E14C-F1F1-483C-870D-384CB81FE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041" y="2058168"/>
            <a:ext cx="3932160" cy="3811067"/>
          </a:xfrm>
        </p:spPr>
        <p:txBody>
          <a:bodyPr/>
          <a:lstStyle>
            <a:lvl1pPr marL="0" indent="0">
              <a:buNone/>
              <a:defRPr sz="1935"/>
            </a:lvl1pPr>
            <a:lvl2pPr marL="552938" indent="0">
              <a:buNone/>
              <a:defRPr sz="1693"/>
            </a:lvl2pPr>
            <a:lvl3pPr marL="1105875" indent="0">
              <a:buNone/>
              <a:defRPr sz="1451"/>
            </a:lvl3pPr>
            <a:lvl4pPr marL="1658813" indent="0">
              <a:buNone/>
              <a:defRPr sz="1209"/>
            </a:lvl4pPr>
            <a:lvl5pPr marL="2211751" indent="0">
              <a:buNone/>
              <a:defRPr sz="1209"/>
            </a:lvl5pPr>
            <a:lvl6pPr marL="2764688" indent="0">
              <a:buNone/>
              <a:defRPr sz="1209"/>
            </a:lvl6pPr>
            <a:lvl7pPr marL="3317626" indent="0">
              <a:buNone/>
              <a:defRPr sz="1209"/>
            </a:lvl7pPr>
            <a:lvl8pPr marL="3870564" indent="0">
              <a:buNone/>
              <a:defRPr sz="1209"/>
            </a:lvl8pPr>
            <a:lvl9pPr marL="4423501" indent="0">
              <a:buNone/>
              <a:defRPr sz="12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65107-9B4A-4AEE-8EE8-DDF5E5EC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ABAE3-5801-4738-A2D6-79508A708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F69DB-481D-4297-B4AE-7E325B6C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565E04-8EFF-4EFA-B2FB-50A20C77FA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464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2EE39-4849-4D02-8685-D669BA45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41" y="456945"/>
            <a:ext cx="3932160" cy="1601224"/>
          </a:xfrm>
        </p:spPr>
        <p:txBody>
          <a:bodyPr anchor="b"/>
          <a:lstStyle>
            <a:lvl1pPr>
              <a:defRPr sz="387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DD6608-49D3-4AE8-8098-59335B9763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001" y="986846"/>
            <a:ext cx="6170880" cy="4874710"/>
          </a:xfrm>
        </p:spPr>
        <p:txBody>
          <a:bodyPr/>
          <a:lstStyle>
            <a:lvl1pPr marL="0" indent="0">
              <a:buNone/>
              <a:defRPr sz="3870"/>
            </a:lvl1pPr>
            <a:lvl2pPr marL="552938" indent="0">
              <a:buNone/>
              <a:defRPr sz="3386"/>
            </a:lvl2pPr>
            <a:lvl3pPr marL="1105875" indent="0">
              <a:buNone/>
              <a:defRPr sz="2903"/>
            </a:lvl3pPr>
            <a:lvl4pPr marL="1658813" indent="0">
              <a:buNone/>
              <a:defRPr sz="2419"/>
            </a:lvl4pPr>
            <a:lvl5pPr marL="2211751" indent="0">
              <a:buNone/>
              <a:defRPr sz="2419"/>
            </a:lvl5pPr>
            <a:lvl6pPr marL="2764688" indent="0">
              <a:buNone/>
              <a:defRPr sz="2419"/>
            </a:lvl6pPr>
            <a:lvl7pPr marL="3317626" indent="0">
              <a:buNone/>
              <a:defRPr sz="2419"/>
            </a:lvl7pPr>
            <a:lvl8pPr marL="3870564" indent="0">
              <a:buNone/>
              <a:defRPr sz="2419"/>
            </a:lvl8pPr>
            <a:lvl9pPr marL="4423501" indent="0">
              <a:buNone/>
              <a:defRPr sz="2419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63DC6-56C2-4C72-9B5F-A8D8526B6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041" y="2058168"/>
            <a:ext cx="3932160" cy="3811067"/>
          </a:xfrm>
        </p:spPr>
        <p:txBody>
          <a:bodyPr/>
          <a:lstStyle>
            <a:lvl1pPr marL="0" indent="0">
              <a:buNone/>
              <a:defRPr sz="1935"/>
            </a:lvl1pPr>
            <a:lvl2pPr marL="552938" indent="0">
              <a:buNone/>
              <a:defRPr sz="1693"/>
            </a:lvl2pPr>
            <a:lvl3pPr marL="1105875" indent="0">
              <a:buNone/>
              <a:defRPr sz="1451"/>
            </a:lvl3pPr>
            <a:lvl4pPr marL="1658813" indent="0">
              <a:buNone/>
              <a:defRPr sz="1209"/>
            </a:lvl4pPr>
            <a:lvl5pPr marL="2211751" indent="0">
              <a:buNone/>
              <a:defRPr sz="1209"/>
            </a:lvl5pPr>
            <a:lvl6pPr marL="2764688" indent="0">
              <a:buNone/>
              <a:defRPr sz="1209"/>
            </a:lvl6pPr>
            <a:lvl7pPr marL="3317626" indent="0">
              <a:buNone/>
              <a:defRPr sz="1209"/>
            </a:lvl7pPr>
            <a:lvl8pPr marL="3870564" indent="0">
              <a:buNone/>
              <a:defRPr sz="1209"/>
            </a:lvl8pPr>
            <a:lvl9pPr marL="4423501" indent="0">
              <a:buNone/>
              <a:defRPr sz="12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3CF38-C076-44B9-B39B-946DF7DC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9C3F9-2B84-4492-A14F-6BD4DECA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EE7C7-C6BE-4CEC-A8F9-6AA4C54F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2BDBF0-C5FA-475E-ACA5-4F66EFC689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7874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01AFD-CFBE-4CDA-9CB2-3E0D29B3A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F5046-2C9B-4599-966A-89AB291F2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0C214-91A2-4819-AAAE-9779B4A8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DC7CD-5647-454A-B7BD-263059F80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A83DB-6687-4629-A8B6-4FE6BCDC0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3F4B7A-EF38-47CC-95B5-83D5B6DDF98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129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F147E1-482A-4D3D-B679-10EC86B16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680" y="272630"/>
            <a:ext cx="2741760" cy="53086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985414-FDB0-45EB-A17F-9E703129F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8641" y="272630"/>
            <a:ext cx="8046719" cy="53086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726FC-338B-4EE4-86C4-48BB1331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05B9C-7ED7-456F-9BE5-858714B5E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21B2A-4589-4632-879E-0F845BBF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F92887-C635-42AF-8269-0BE73E133AA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69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" smtClean="0"/>
              <a:pPr/>
              <a:t>‹#›</a:t>
            </a:fld>
            <a:endParaRPr lang="de"/>
          </a:p>
        </p:txBody>
      </p:sp>
    </p:spTree>
    <p:extLst>
      <p:ext uri="{BB962C8B-B14F-4D97-AF65-F5344CB8AC3E}">
        <p14:creationId xmlns:p14="http://schemas.microsoft.com/office/powerpoint/2010/main" val="2563602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9740900" y="1438275"/>
            <a:ext cx="2446867" cy="5073650"/>
          </a:xfrm>
          <a:prstGeom prst="rect">
            <a:avLst/>
          </a:prstGeom>
          <a:solidFill>
            <a:srgbClr val="B3CCE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de-DE" sz="1800">
              <a:solidFill>
                <a:srgbClr val="BED3EA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" y="107951"/>
            <a:ext cx="9740900" cy="6640513"/>
          </a:xfrm>
          <a:prstGeom prst="rect">
            <a:avLst/>
          </a:prstGeom>
          <a:solidFill>
            <a:srgbClr val="E1EBF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" y="1438275"/>
            <a:ext cx="9740900" cy="5073650"/>
          </a:xfrm>
          <a:prstGeom prst="rect">
            <a:avLst/>
          </a:prstGeom>
          <a:solidFill>
            <a:srgbClr val="9CBDD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de-DE" sz="180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19668" y="1654175"/>
            <a:ext cx="882861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719668" y="3022600"/>
            <a:ext cx="8828617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719667" y="6548438"/>
            <a:ext cx="3852333" cy="252412"/>
          </a:xfrm>
        </p:spPr>
        <p:txBody>
          <a:bodyPr wrap="none"/>
          <a:lstStyle>
            <a:lvl1pPr>
              <a:defRPr/>
            </a:lvl1pPr>
          </a:lstStyle>
          <a:p>
            <a:r>
              <a:rPr lang="de-CH"/>
              <a:t>Datum, Titel der Veranstaltung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143933" y="179388"/>
            <a:ext cx="5952067" cy="252412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658601" y="6548438"/>
            <a:ext cx="480484" cy="215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052E73-FDF8-4D4B-B0FA-91CDBB88F1E8}" type="slidenum">
              <a:rPr lang="de-CH"/>
              <a:pPr/>
              <a:t>‹#›</a:t>
            </a:fld>
            <a:endParaRPr lang="de-CH" sz="1400"/>
          </a:p>
        </p:txBody>
      </p:sp>
      <p:pic>
        <p:nvPicPr>
          <p:cNvPr id="12" name="Picture 2" descr="File:Logo Universität Bern.sv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-27384"/>
            <a:ext cx="19202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282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de-CH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E3D9CA7-554C-46EC-BEAB-CB2090EEB6FF}" type="slidenum">
              <a:rPr lang="de-CH"/>
              <a:pPr/>
              <a:t>‹#›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1781742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de-CH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6E2549-E00A-42FF-BAF7-96D0334C1F1D}" type="slidenum">
              <a:rPr lang="de-CH"/>
              <a:pPr/>
              <a:t>‹#›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2269552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1201" y="1676401"/>
            <a:ext cx="5272617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87017" y="1676401"/>
            <a:ext cx="5272616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de-CH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19860F2-A4DD-4A2C-A31D-58D998B2B5CE}" type="slidenum">
              <a:rPr lang="de-CH"/>
              <a:pPr/>
              <a:t>‹#›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441217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de-CH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276291-CEF6-468B-AB64-EE3F28178E9A}" type="slidenum">
              <a:rPr lang="de-CH"/>
              <a:pPr/>
              <a:t>‹#›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1629775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de-CH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8B4FAD-8954-4DEB-8349-46A6E9AEE0D6}" type="slidenum">
              <a:rPr lang="de-CH"/>
              <a:pPr/>
              <a:t>‹#›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2735586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de-CH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CECA37-7FCC-45D4-BAD6-B8760F7664F4}" type="slidenum">
              <a:rPr lang="de-CH"/>
              <a:pPr/>
              <a:t>‹#›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277123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317FB-E61A-450A-BB5D-C1222087A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BFD29-A4A4-4B02-80AC-89607A1D2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BDC93-6C1A-42A1-942B-B1E55464D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12CC-94FC-4723-B3DE-D8507EF68BE9}" type="datetimeFigureOut">
              <a:rPr lang="en-CH" smtClean="0"/>
              <a:t>04/09/2020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E086F-E0FE-4839-8C54-2BE83B6AE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C6287-E932-4F4A-9BFA-42418C07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CBEF-38CE-49FA-B9D6-7F006BDFF79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85938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de-CH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B356E6-9FAF-40C6-856D-8F6C373A5860}" type="slidenum">
              <a:rPr lang="de-CH"/>
              <a:pPr/>
              <a:t>‹#›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1248786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de-CH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49B80EF-ED2B-461F-97EC-6475994818AB}" type="slidenum">
              <a:rPr lang="de-CH"/>
              <a:pPr/>
              <a:t>‹#›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585297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de-CH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A7FBFD4-27D3-441B-B411-330638585F4B}" type="slidenum">
              <a:rPr lang="de-CH"/>
              <a:pPr/>
              <a:t>‹#›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1422442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73585" y="647701"/>
            <a:ext cx="2686049" cy="55276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1200" y="647701"/>
            <a:ext cx="7859184" cy="5527675"/>
          </a:xfrm>
        </p:spPr>
        <p:txBody>
          <a:bodyPr vert="eaVert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de-CH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FA632F1-1E7A-4E2C-ACB8-850BA6EAECB3}" type="slidenum">
              <a:rPr lang="de-CH"/>
              <a:pPr/>
              <a:t>‹#›</a:t>
            </a:fld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2995608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097E5-49E4-CB4C-949E-61DB16213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17E558-DC49-D841-8AD2-E15F45B51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58409-9E1A-5546-A238-F05480C2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4804-1033-3549-9B91-DDD80952800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B4485-A4C6-9B4E-83BC-283B9193C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51172-002B-8B4E-8B82-C16BB1FE8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0103B-0DCA-DF48-933E-95B04FE35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40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3AAEE-6DBF-9A4F-B20F-310672816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2F750-C602-134B-9FDA-49B5EF5EB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AD754-A894-DF46-9CEB-82A70375F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4804-1033-3549-9B91-DDD80952800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4B207-5A43-644C-BC13-7BA26D78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8F602-EC05-0F4A-9990-D36D1EDF8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0103B-0DCA-DF48-933E-95B04FE35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65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64708-480B-A947-B2BA-B585E8AF5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0A8CD-6686-1D43-A856-E91265326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96BCE-1479-A642-A6EC-147D04985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4804-1033-3549-9B91-DDD80952800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769C0-D991-8449-A865-F6E770C29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2E8F0-4A79-CB43-850B-9273F322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0103B-0DCA-DF48-933E-95B04FE35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B6C38-8CA5-734B-821D-B64561F6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EF192-FAAF-334F-9FB0-E7904943B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A0CF2E-A308-E94F-AD6E-FA39F062E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F1ADB-3262-3341-A7BE-CA8B3B0F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4804-1033-3549-9B91-DDD80952800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A1791-5BA3-FF4D-AB31-271206A7F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A2BD5-30DF-8540-BA13-8CF4EE6CD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0103B-0DCA-DF48-933E-95B04FE35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75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BF773-24F5-974A-958E-212DE9129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F28F4-70F3-DD4E-8421-832EFEB7D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8816D-6CFE-DE46-9611-9F1C64209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B49CB5-EB4B-344D-B326-3A0C8C9CD8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62BF93-D1CB-9447-9C34-8BB75C4B28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17DF47-CDC6-A543-9620-AA426F465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4804-1033-3549-9B91-DDD80952800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7F9C18-7638-7F49-B86D-4CFC5071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18930A-F368-1944-8662-0572AA0E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0103B-0DCA-DF48-933E-95B04FE35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8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D1F53-00AE-C84F-B98E-9FA95E336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B0D81E-26CC-C543-9680-CA61AF8F1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4804-1033-3549-9B91-DDD80952800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CE3BB5-95B3-CC40-ABEF-F946A7A7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885B09-E355-2946-B894-A5874154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0103B-0DCA-DF48-933E-95B04FE35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1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2318E-AB16-436A-A175-EEC3B7249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4368D-67E7-41D3-A0F0-35CBF537C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4B2A4-6825-477E-ACE5-C1E93A0E0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12CC-94FC-4723-B3DE-D8507EF68BE9}" type="datetimeFigureOut">
              <a:rPr lang="en-CH" smtClean="0"/>
              <a:t>04/09/2020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BAE0B-BDA1-49A9-87EF-5C8E53A0F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71EE6-5A93-44D1-823A-562B86BC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CBEF-38CE-49FA-B9D6-7F006BDFF79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171154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D81A21-D522-704A-B3E0-8EA7DC19F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4804-1033-3549-9B91-DDD80952800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2F5D1D-C94A-494D-82B5-49EC43F3D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6DAF3-0EEE-E741-936B-81202B73B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0103B-0DCA-DF48-933E-95B04FE35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11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B77C8-B3C3-474C-B951-81F18EA23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B29C9-3488-9646-8C32-52FA3B611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8A0BE-B2AC-3F46-AA87-03F29FB3F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0D31E-2387-AB45-884B-B6A63759C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4804-1033-3549-9B91-DDD80952800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4196E-E258-0D4D-A156-74AA5204B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838BF-A348-834C-8955-992F2C47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0103B-0DCA-DF48-933E-95B04FE35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025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32D25-091D-F74B-A15E-2CD19956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6D1170-37D1-854C-8641-0FBA624A42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1DFDD-EF7E-994A-85AE-505A24A8C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B524C-3EF3-0948-ACDF-579400F5D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4804-1033-3549-9B91-DDD80952800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E7991-C291-574F-BAFA-626B6731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2DC98-B3DC-BD4D-A253-A31507A4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0103B-0DCA-DF48-933E-95B04FE35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70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0FAB-C409-4A46-BC4F-CBD0D2F21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4B1553-5EC0-1D40-8EBC-5A2102DB2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7CEDD-6D46-E04D-824D-A8E4E3F8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4804-1033-3549-9B91-DDD80952800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39D4E-A2C2-4B44-9252-1CBB6E29C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891C2-DE83-3245-8462-39EA8B8C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0103B-0DCA-DF48-933E-95B04FE35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85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1FC4EE-7E75-6C42-90D0-2F037F543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67F88E-4C05-2F4B-8932-07151C81C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5A9C7-671C-4846-9692-71C66D42E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4804-1033-3549-9B91-DDD80952800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EF721-4D18-4C4E-8576-3C44E5C5C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A722D-3576-4E46-8057-5070874E7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0103B-0DCA-DF48-933E-95B04FE35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26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9BED-97E2-4FFC-A2C0-323B1CEB820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1148-980E-4EF0-9552-E96ECC649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084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9BED-97E2-4FFC-A2C0-323B1CEB820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1148-980E-4EF0-9552-E96ECC649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417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9BED-97E2-4FFC-A2C0-323B1CEB820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1148-980E-4EF0-9552-E96ECC649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420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9BED-97E2-4FFC-A2C0-323B1CEB820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1148-980E-4EF0-9552-E96ECC649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16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9BED-97E2-4FFC-A2C0-323B1CEB820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1148-980E-4EF0-9552-E96ECC649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8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C46A0-21B7-4103-B8C3-465DB49CE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2C210-6449-42AE-8F82-7CEF86393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628F8-EDD7-4227-8E44-C4E649559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9BBBB-88ED-4E4F-A139-08A4D4D3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12CC-94FC-4723-B3DE-D8507EF68BE9}" type="datetimeFigureOut">
              <a:rPr lang="en-CH" smtClean="0"/>
              <a:t>04/09/2020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3E78D2-98E3-480A-9BA5-B6DD63E9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41DBC-F28C-4A9D-85B4-41160ECA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CBEF-38CE-49FA-B9D6-7F006BDFF79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478262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9BED-97E2-4FFC-A2C0-323B1CEB820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1148-980E-4EF0-9552-E96ECC649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034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9BED-97E2-4FFC-A2C0-323B1CEB820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1148-980E-4EF0-9552-E96ECC649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853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9BED-97E2-4FFC-A2C0-323B1CEB820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1148-980E-4EF0-9552-E96ECC649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391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9BED-97E2-4FFC-A2C0-323B1CEB820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1148-980E-4EF0-9552-E96ECC649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034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9BED-97E2-4FFC-A2C0-323B1CEB820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1148-980E-4EF0-9552-E96ECC649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499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19BED-97E2-4FFC-A2C0-323B1CEB820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C1148-980E-4EF0-9552-E96ECC649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608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3545086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878664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520708" y="203273"/>
            <a:ext cx="9144003" cy="45743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90625" y="4723805"/>
            <a:ext cx="9810750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5732859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527382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190625" y="2268141"/>
            <a:ext cx="9810750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2248702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122289" y="431602"/>
            <a:ext cx="11626453" cy="581322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3321844"/>
            <a:ext cx="5000625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001262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DD2BC-AB6B-41A8-9159-42D3BE67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27130-E2B1-4D7D-AEFB-B3F09B1D3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7C6E4A-3F6E-4985-842C-1E92A5573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C0539C-4422-47EF-8F13-4E51843C2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B37AF2-D70E-42A9-9DCF-BE919EFCF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B9C495-5F21-460A-BB9D-F1F43101E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12CC-94FC-4723-B3DE-D8507EF68BE9}" type="datetimeFigureOut">
              <a:rPr lang="en-CH" smtClean="0"/>
              <a:t>04/09/2020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3CDCED-091B-401B-ADE3-1451C7A0F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8DC5A-3A1F-4274-8169-E94B14FE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CBEF-38CE-49FA-B9D6-7F006BDFF79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575623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7875651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8323242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3830836" y="1818680"/>
            <a:ext cx="8840391" cy="44201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92969" y="1821656"/>
            <a:ext cx="5000625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3329" y="6536531"/>
            <a:ext cx="282129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5902634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8511914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262688" y="3536156"/>
            <a:ext cx="5676326" cy="283964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096000" y="625079"/>
            <a:ext cx="5500688" cy="27503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226469" y="625078"/>
            <a:ext cx="11233547" cy="561677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9674298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190625" y="4473773"/>
            <a:ext cx="9810750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190625" y="2979431"/>
            <a:ext cx="9810750" cy="4705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391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2839529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890487" y="0"/>
            <a:ext cx="13972974" cy="699194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1115454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2948186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F83F173-3FFB-40EE-977C-5E1C611CB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0900" y="1438275"/>
            <a:ext cx="2446867" cy="5073650"/>
          </a:xfrm>
          <a:prstGeom prst="rect">
            <a:avLst/>
          </a:prstGeom>
          <a:solidFill>
            <a:srgbClr val="B3CCE6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sz="2400">
              <a:solidFill>
                <a:srgbClr val="BED3EA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1AE0845-CF5A-40C9-A980-43C006D50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7951"/>
            <a:ext cx="9740900" cy="6640513"/>
          </a:xfrm>
          <a:prstGeom prst="rect">
            <a:avLst/>
          </a:prstGeom>
          <a:solidFill>
            <a:srgbClr val="E1EBF5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de-DE" altLang="de-DE" sz="24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E8D8822-A0FE-4EC4-A3DC-F40D91CDA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438275"/>
            <a:ext cx="9740900" cy="5073650"/>
          </a:xfrm>
          <a:prstGeom prst="rect">
            <a:avLst/>
          </a:prstGeom>
          <a:solidFill>
            <a:srgbClr val="9CBDDE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de-DE" altLang="de-DE" sz="2400"/>
          </a:p>
        </p:txBody>
      </p:sp>
      <p:pic>
        <p:nvPicPr>
          <p:cNvPr id="7" name="Picture 10" descr="ub_8pt_rgb.jpg                                                 000546B7mg                             B9C1C449:">
            <a:extLst>
              <a:ext uri="{FF2B5EF4-FFF2-40B4-BE49-F238E27FC236}">
                <a16:creationId xmlns:a16="http://schemas.microsoft.com/office/drawing/2014/main" id="{46562674-A7D3-4B70-B2E8-9B86F56C92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634" y="107951"/>
            <a:ext cx="174201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19668" y="1654175"/>
            <a:ext cx="882861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719668" y="3022600"/>
            <a:ext cx="8828617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CH"/>
              <a:t>Master-Untertitelformat bearbeiten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2E6376E-EE1D-4523-BF9E-22C0160065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19667" y="6548438"/>
            <a:ext cx="3852333" cy="252412"/>
          </a:xfrm>
        </p:spPr>
        <p:txBody>
          <a:bodyPr wrap="none"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Datum, Titel der Veranstaltung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ECC29A8-2E26-400F-99B3-F6091D578D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43933" y="179388"/>
            <a:ext cx="5952067" cy="252412"/>
          </a:xfrm>
        </p:spPr>
        <p:txBody>
          <a:bodyPr wrap="square"/>
          <a:lstStyle>
            <a:lvl1pPr>
              <a:defRPr/>
            </a:lvl1pPr>
          </a:lstStyle>
          <a:p>
            <a:pPr>
              <a:defRPr/>
            </a:pPr>
            <a:r>
              <a:rPr lang="de-CH" altLang="de-DE"/>
              <a:t>Propädeutikum SW 1 - Morphologie II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FFC23E-79B2-42EF-A0CF-586CB7F984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658601" y="6548438"/>
            <a:ext cx="480484" cy="21590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063D10F-5C7F-4537-8883-D55E702D10EB}" type="slidenum">
              <a:rPr lang="de-CH" altLang="de-DE"/>
              <a:pPr>
                <a:defRPr/>
              </a:pPr>
              <a:t>‹#›</a:t>
            </a:fld>
            <a:endParaRPr lang="de-CH" altLang="de-DE" sz="1400"/>
          </a:p>
        </p:txBody>
      </p:sp>
    </p:spTree>
    <p:extLst>
      <p:ext uri="{BB962C8B-B14F-4D97-AF65-F5344CB8AC3E}">
        <p14:creationId xmlns:p14="http://schemas.microsoft.com/office/powerpoint/2010/main" val="3566620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FAD5AE-98F2-4B08-B699-EAF932518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2C7659-1DB0-4F0F-861F-76B566A82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de-DE"/>
              <a:t>Propädeutikum SW 1 - Morphologie II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7BF406-3BDA-410E-A8DF-DBF91AEAF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A856A8-D7CF-4351-A1AC-5D3CBF9867C6}" type="slidenum">
              <a:rPr lang="de-CH" altLang="de-DE"/>
              <a:pPr>
                <a:defRPr/>
              </a:pPr>
              <a:t>‹#›</a:t>
            </a:fld>
            <a:endParaRPr lang="de-CH" altLang="de-DE" sz="1400"/>
          </a:p>
        </p:txBody>
      </p:sp>
    </p:spTree>
    <p:extLst>
      <p:ext uri="{BB962C8B-B14F-4D97-AF65-F5344CB8AC3E}">
        <p14:creationId xmlns:p14="http://schemas.microsoft.com/office/powerpoint/2010/main" val="138753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AA524-398B-489A-B96E-01DB7F0F3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B8DC5D-9D9C-4F64-B6B4-A9E41B255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12CC-94FC-4723-B3DE-D8507EF68BE9}" type="datetimeFigureOut">
              <a:rPr lang="en-CH" smtClean="0"/>
              <a:t>04/09/2020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089EB1-5D9F-4E2F-BF64-462B11FA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E13619-1BF8-48F1-89B7-13132E17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CBEF-38CE-49FA-B9D6-7F006BDFF79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160001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9F91AF-645B-4A6E-B694-E734F093A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E1BEFD-6E49-44BD-86C4-715B183C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de-DE"/>
              <a:t>Propädeutikum SW 1 - Morphologie II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349E14-E2AD-49EB-A572-FB62E1F8B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186961-06DB-4FD5-AE35-6836023750BE}" type="slidenum">
              <a:rPr lang="de-CH" altLang="de-DE"/>
              <a:pPr>
                <a:defRPr/>
              </a:pPr>
              <a:t>‹#›</a:t>
            </a:fld>
            <a:endParaRPr lang="de-CH" altLang="de-DE" sz="1400"/>
          </a:p>
        </p:txBody>
      </p:sp>
    </p:spTree>
    <p:extLst>
      <p:ext uri="{BB962C8B-B14F-4D97-AF65-F5344CB8AC3E}">
        <p14:creationId xmlns:p14="http://schemas.microsoft.com/office/powerpoint/2010/main" val="17850942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1201" y="1676401"/>
            <a:ext cx="5272617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87017" y="1676401"/>
            <a:ext cx="5272616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DE8556-941A-412F-A170-16E744A13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BBA22DB-57F5-4907-95B9-D5A0FA21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de-DE"/>
              <a:t>Propädeutikum SW 1 - Morphologie II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C44B3A-62F3-49C6-9497-EE19FE44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A0B23F-78F4-4A7D-9E55-B3C85E12BF98}" type="slidenum">
              <a:rPr lang="de-CH" altLang="de-DE"/>
              <a:pPr>
                <a:defRPr/>
              </a:pPr>
              <a:t>‹#›</a:t>
            </a:fld>
            <a:endParaRPr lang="de-CH" altLang="de-DE" sz="1400"/>
          </a:p>
        </p:txBody>
      </p:sp>
    </p:spTree>
    <p:extLst>
      <p:ext uri="{BB962C8B-B14F-4D97-AF65-F5344CB8AC3E}">
        <p14:creationId xmlns:p14="http://schemas.microsoft.com/office/powerpoint/2010/main" val="1336073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930CAC-D4D0-49EF-BD4F-9D7928C2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8941848-275F-46FE-B7BB-ADE84EAF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de-DE"/>
              <a:t>Propädeutikum SW 1 - Morphologie II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CC38DDF-0520-46FB-8E4E-3C82F7F84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43E2BA-8C75-409F-822E-2F4B31560F7C}" type="slidenum">
              <a:rPr lang="de-CH" altLang="de-DE"/>
              <a:pPr>
                <a:defRPr/>
              </a:pPr>
              <a:t>‹#›</a:t>
            </a:fld>
            <a:endParaRPr lang="de-CH" altLang="de-DE" sz="1400"/>
          </a:p>
        </p:txBody>
      </p:sp>
    </p:spTree>
    <p:extLst>
      <p:ext uri="{BB962C8B-B14F-4D97-AF65-F5344CB8AC3E}">
        <p14:creationId xmlns:p14="http://schemas.microsoft.com/office/powerpoint/2010/main" val="220949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5F4E28C-5012-49AF-97B2-98BA5CAC6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9B421B-DA10-4EBE-B510-C5891EF29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de-DE"/>
              <a:t>Propädeutikum SW 1 - Morphologie II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D6AAF4-3227-4CD5-B0D2-B36667C9E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B63686-7DD7-418A-9360-241FE2527802}" type="slidenum">
              <a:rPr lang="de-CH" altLang="de-DE"/>
              <a:pPr>
                <a:defRPr/>
              </a:pPr>
              <a:t>‹#›</a:t>
            </a:fld>
            <a:endParaRPr lang="de-CH" altLang="de-DE" sz="1400"/>
          </a:p>
        </p:txBody>
      </p:sp>
    </p:spTree>
    <p:extLst>
      <p:ext uri="{BB962C8B-B14F-4D97-AF65-F5344CB8AC3E}">
        <p14:creationId xmlns:p14="http://schemas.microsoft.com/office/powerpoint/2010/main" val="11467042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35312B7-C12F-461A-A7C7-F098C9B3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C29A62-0060-42AD-8478-49AB6CA2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de-DE"/>
              <a:t>Propädeutikum SW 1 - Morphologie II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7203FE-4334-4A8F-B8D8-6A95E7C4D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E2320B-807A-46FF-8D53-3E36254487B6}" type="slidenum">
              <a:rPr lang="de-CH" altLang="de-DE"/>
              <a:pPr>
                <a:defRPr/>
              </a:pPr>
              <a:t>‹#›</a:t>
            </a:fld>
            <a:endParaRPr lang="de-CH" altLang="de-DE" sz="1400"/>
          </a:p>
        </p:txBody>
      </p:sp>
    </p:spTree>
    <p:extLst>
      <p:ext uri="{BB962C8B-B14F-4D97-AF65-F5344CB8AC3E}">
        <p14:creationId xmlns:p14="http://schemas.microsoft.com/office/powerpoint/2010/main" val="1489507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74DEE5-1924-4932-9558-30ED36DC9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C440BF-B1EE-4C9F-B4AE-C8F12633C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de-DE"/>
              <a:t>Propädeutikum SW 1 - Morphologie II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0B8BAF9-03C5-4789-A9A4-51B2D0A6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9D67B4-F6D5-4178-82CA-EA5A9C1FE2F1}" type="slidenum">
              <a:rPr lang="de-CH" altLang="de-DE"/>
              <a:pPr>
                <a:defRPr/>
              </a:pPr>
              <a:t>‹#›</a:t>
            </a:fld>
            <a:endParaRPr lang="de-CH" altLang="de-DE" sz="1400"/>
          </a:p>
        </p:txBody>
      </p:sp>
    </p:spTree>
    <p:extLst>
      <p:ext uri="{BB962C8B-B14F-4D97-AF65-F5344CB8AC3E}">
        <p14:creationId xmlns:p14="http://schemas.microsoft.com/office/powerpoint/2010/main" val="23619725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CH" noProof="0"/>
              <a:t>Bild auf Platzhalter ziehen oder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C3A38F-B243-4AFE-84B3-A12FE38A2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0BEC91-4C7C-4DD2-944D-5DE68213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de-DE"/>
              <a:t>Propädeutikum SW 1 - Morphologie II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ECA0B6F-870F-445C-89E7-42C71F791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C17304-2FC8-4296-8B5B-A901FBBD0029}" type="slidenum">
              <a:rPr lang="de-CH" altLang="de-DE"/>
              <a:pPr>
                <a:defRPr/>
              </a:pPr>
              <a:t>‹#›</a:t>
            </a:fld>
            <a:endParaRPr lang="de-CH" altLang="de-DE" sz="1400"/>
          </a:p>
        </p:txBody>
      </p:sp>
    </p:spTree>
    <p:extLst>
      <p:ext uri="{BB962C8B-B14F-4D97-AF65-F5344CB8AC3E}">
        <p14:creationId xmlns:p14="http://schemas.microsoft.com/office/powerpoint/2010/main" val="19748331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F0C773-2051-49C1-AF70-13003442A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ABFB24-9CCD-4C58-A713-68318C868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de-DE"/>
              <a:t>Propädeutikum SW 1 - Morphologie II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F69412-6B8E-4603-9B58-C9711D878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45FEA6-CF01-46E5-B034-F69ED4F7A65B}" type="slidenum">
              <a:rPr lang="de-CH" altLang="de-DE"/>
              <a:pPr>
                <a:defRPr/>
              </a:pPr>
              <a:t>‹#›</a:t>
            </a:fld>
            <a:endParaRPr lang="de-CH" altLang="de-DE" sz="1400"/>
          </a:p>
        </p:txBody>
      </p:sp>
    </p:spTree>
    <p:extLst>
      <p:ext uri="{BB962C8B-B14F-4D97-AF65-F5344CB8AC3E}">
        <p14:creationId xmlns:p14="http://schemas.microsoft.com/office/powerpoint/2010/main" val="36532115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73585" y="647701"/>
            <a:ext cx="2686049" cy="5527675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1200" y="647701"/>
            <a:ext cx="7859184" cy="5527675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7DEE13-8F65-4E69-8275-D5BFE60A3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Datum, Titel der Veranstaltung</a:t>
            </a:r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9E5318-DCC0-4F48-BB49-C9FBD2D4E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de-DE"/>
              <a:t>Propädeutikum SW 1 - Morphologie II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BA57E8-2379-4502-AEEF-C61C21C64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1D0DBE-7BCB-4328-BD91-6AD247E463BE}" type="slidenum">
              <a:rPr lang="de-CH" altLang="de-DE"/>
              <a:pPr>
                <a:defRPr/>
              </a:pPr>
              <a:t>‹#›</a:t>
            </a:fld>
            <a:endParaRPr lang="de-CH" altLang="de-DE" sz="1400"/>
          </a:p>
        </p:txBody>
      </p:sp>
    </p:spTree>
    <p:extLst>
      <p:ext uri="{BB962C8B-B14F-4D97-AF65-F5344CB8AC3E}">
        <p14:creationId xmlns:p14="http://schemas.microsoft.com/office/powerpoint/2010/main" val="6527467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62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F8C1A6-BA78-4DF4-82F6-A8CCD6F51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12CC-94FC-4723-B3DE-D8507EF68BE9}" type="datetimeFigureOut">
              <a:rPr lang="en-CH" smtClean="0"/>
              <a:t>04/09/2020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87D720-8301-4B49-BEE8-4A19E30B4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4F73A-BA1F-4940-AB44-3637A9D1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CBEF-38CE-49FA-B9D6-7F006BDFF79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460696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5321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562" y="1604399"/>
            <a:ext cx="10971684" cy="397681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63870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5321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562" y="1604399"/>
            <a:ext cx="10971684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0646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5321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562" y="1604399"/>
            <a:ext cx="535413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87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03" y="1604399"/>
            <a:ext cx="535413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25911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5321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02596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562" y="273423"/>
            <a:ext cx="10971684" cy="530735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33621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5321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562" y="1604399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87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03" y="1604399"/>
            <a:ext cx="535413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87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562" y="3681627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92026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5321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562" y="1604399"/>
            <a:ext cx="535413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87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03" y="1604399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87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03" y="3681627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97767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5321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562" y="1604399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87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03" y="1604399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87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562" y="3681627"/>
            <a:ext cx="10971684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91836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5321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562" y="1604399"/>
            <a:ext cx="10971684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87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562" y="3681627"/>
            <a:ext cx="10971684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64700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5321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562" y="1604399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87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03" y="1604399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87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562" y="3681627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87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03" y="3681627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196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705FB-CBF6-4D2A-B17C-FAE021692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AB9E7-1F0E-4A8D-A3F7-C2333841E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D5F5E-3509-4E67-8345-3B237ECDD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DEFE0-B3F8-4D09-9E70-C2B3334C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12CC-94FC-4723-B3DE-D8507EF68BE9}" type="datetimeFigureOut">
              <a:rPr lang="en-CH" smtClean="0"/>
              <a:t>04/09/2020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89567-BC6B-4DFD-ABE8-09AE20312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78E09-1949-4854-A2D8-71EA58C65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CBEF-38CE-49FA-B9D6-7F006BDFF79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520969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CH" sz="5321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562" y="1604399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87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184" y="1604399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87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8370" y="1604399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87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562" y="3681627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87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184" y="3681627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87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8370" y="3681627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30732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5735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2058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328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407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82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467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492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4522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28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36EE6-B033-486B-90F0-5FC8F09F3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25DA13-EDE3-41AA-B800-81828632AA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E57810-FF6C-40E7-8B88-B6E5DC218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8D766-3AEC-4D97-849C-7E54E2FF1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12CC-94FC-4723-B3DE-D8507EF68BE9}" type="datetimeFigureOut">
              <a:rPr lang="en-CH" smtClean="0"/>
              <a:t>04/09/2020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64352-7156-4F8B-B856-AF427D950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8073F-D9A7-4137-9109-65A073FEB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CBEF-38CE-49FA-B9D6-7F006BDFF79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202059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3369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918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9841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815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326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12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2383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847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E00C27-2F38-405C-87C1-8BCB833AB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7FA225D-259E-4909-9450-95F27937E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B9E11C-883B-418C-8630-61F3584A6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ED8E-B9F3-44DF-8EF3-4B34CE225F54}" type="datetimeFigureOut">
              <a:rPr lang="de-DE" smtClean="0"/>
              <a:t>04.09.2020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4A1014-8A4B-4872-8CE6-A81648278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9592BA-3594-4226-AE5D-8F711BBE1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4EB7-4E24-4741-8D66-87B83F1D582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35396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108C0-EEF5-405D-AC92-1345EF3B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17607D-77A7-4DDB-A7CD-200721820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348327-22C7-4F3B-B27B-157554BE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ED8E-B9F3-44DF-8EF3-4B34CE225F54}" type="datetimeFigureOut">
              <a:rPr lang="de-DE" smtClean="0"/>
              <a:t>04.09.2020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32CBDD-B15B-42F1-B7B1-C53C23584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61AD03-3856-4113-BEB8-9D2C9E58F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4EB7-4E24-4741-8D66-87B83F1D582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73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1ED868-D6E9-45CB-899E-C100D484A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D02EA-FD58-451F-8D9C-03B80B0A4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7FE59-4223-45C8-AA58-06C79C05B5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912CC-94FC-4723-B3DE-D8507EF68BE9}" type="datetimeFigureOut">
              <a:rPr lang="en-CH" smtClean="0"/>
              <a:t>04/09/2020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27ED6-9276-4B64-91F2-6EAC7C235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BDDD-D09A-49A8-954F-A57701CEF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ACBEF-38CE-49FA-B9D6-7F006BDFF79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8071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4B6F61-8F22-4C11-81A3-9F7B4A5CCE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561" y="273422"/>
            <a:ext cx="10971684" cy="11446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09624-F47A-4DBA-981E-1EBA56D1E8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561" y="1604399"/>
            <a:ext cx="10971684" cy="397681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2A56D-6C3D-425E-AB4C-50361D34869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09561" y="6246923"/>
            <a:ext cx="2840124" cy="4723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en-US" sz="1693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F0427-8D84-4A1C-A864-AE80FFDB2E5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169405" y="6246923"/>
            <a:ext cx="3864189" cy="4723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en-US" sz="1693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BBDF0-0D93-482E-915E-CE96CF61E51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741122" y="6246923"/>
            <a:ext cx="2840124" cy="4723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en-US" sz="1693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9307A190-5F3F-4453-AD12-5604B0D7A91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2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hangingPunct="0">
        <a:tabLst/>
        <a:defRPr lang="en-US" sz="5321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hangingPunct="0">
        <a:spcBef>
          <a:spcPts val="1714"/>
        </a:spcBef>
        <a:spcAft>
          <a:spcPts val="0"/>
        </a:spcAft>
        <a:tabLst/>
        <a:defRPr lang="en-US" sz="387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829407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2pPr>
      <a:lvl3pPr marL="1382344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419" kern="1200">
          <a:solidFill>
            <a:schemeClr val="tx1"/>
          </a:solidFill>
          <a:latin typeface="+mn-lt"/>
          <a:ea typeface="+mn-ea"/>
          <a:cs typeface="+mn-cs"/>
        </a:defRPr>
      </a:lvl3pPr>
      <a:lvl4pPr marL="1935282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4pPr>
      <a:lvl5pPr marL="2488220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5pPr>
      <a:lvl6pPr marL="3041157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6pPr>
      <a:lvl7pPr marL="3594095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7pPr>
      <a:lvl8pPr marL="4147033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8pPr>
      <a:lvl9pPr marL="4699970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1pPr>
      <a:lvl2pPr marL="552938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105875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3pPr>
      <a:lvl4pPr marL="1658813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4pPr>
      <a:lvl5pPr marL="2211751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5pPr>
      <a:lvl6pPr marL="2764688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6pPr>
      <a:lvl7pPr marL="3317626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7pPr>
      <a:lvl8pPr marL="3870564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8pPr>
      <a:lvl9pPr marL="4423501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19668" y="647701"/>
            <a:ext cx="8828617" cy="47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Mastertitelformat bearbeiten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1" y="1676401"/>
            <a:ext cx="10748433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667" y="6548439"/>
            <a:ext cx="508211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r>
              <a:rPr lang="de-CH"/>
              <a:t>Datum, Titel der Veranstaltung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3933" y="179388"/>
            <a:ext cx="7198784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CH"/>
              <a:t>Titel der Präsentation (ändern unter Ansicht&gt;Fusszeile)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2401" y="6548439"/>
            <a:ext cx="480484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fld id="{4961136D-1845-4260-99A7-C8EBD0621A16}" type="slidenum">
              <a:rPr lang="de-CH"/>
              <a:pPr/>
              <a:t>‹#›</a:t>
            </a:fld>
            <a:endParaRPr lang="de-CH" sz="1400"/>
          </a:p>
        </p:txBody>
      </p:sp>
      <p:sp>
        <p:nvSpPr>
          <p:cNvPr id="3086" name="Line 14"/>
          <p:cNvSpPr>
            <a:spLocks noChangeShapeType="1"/>
          </p:cNvSpPr>
          <p:nvPr userDrawn="1"/>
        </p:nvSpPr>
        <p:spPr bwMode="auto">
          <a:xfrm flipV="1">
            <a:off x="143933" y="1274440"/>
            <a:ext cx="9216431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sz="1800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143934" y="6515100"/>
            <a:ext cx="119253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sz="1800"/>
          </a:p>
        </p:txBody>
      </p:sp>
      <p:pic>
        <p:nvPicPr>
          <p:cNvPr id="10" name="Picture 2" descr="File:Logo Universität Bern.sv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406" y="-99392"/>
            <a:ext cx="19202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45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pitchFamily="39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pitchFamily="39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pitchFamily="39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pitchFamily="39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pitchFamily="39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pitchFamily="39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pitchFamily="39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pitchFamily="39" charset="0"/>
        </a:defRPr>
      </a:lvl9pPr>
    </p:titleStyle>
    <p:bodyStyle>
      <a:lvl1pPr marL="419100" indent="-4191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Arial" pitchFamily="39" charset="0"/>
        <a:buChar char="&gt;"/>
        <a:defRPr sz="2200">
          <a:solidFill>
            <a:srgbClr val="333333"/>
          </a:solidFill>
          <a:latin typeface="+mn-lt"/>
          <a:ea typeface="+mn-ea"/>
          <a:cs typeface="+mn-cs"/>
        </a:defRPr>
      </a:lvl1pPr>
      <a:lvl2pPr marL="8382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Arial" pitchFamily="39" charset="0"/>
        <a:buChar char="—"/>
        <a:defRPr sz="2000">
          <a:solidFill>
            <a:srgbClr val="333333"/>
          </a:solidFill>
          <a:latin typeface="+mn-lt"/>
          <a:ea typeface="ＭＳ Ｐゴシック" pitchFamily="39" charset="-128"/>
        </a:defRPr>
      </a:lvl2pPr>
      <a:lvl3pPr marL="12954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SzPct val="85000"/>
        <a:buFont typeface="Arial" pitchFamily="39" charset="0"/>
        <a:buChar char="–"/>
        <a:defRPr>
          <a:solidFill>
            <a:srgbClr val="333333"/>
          </a:solidFill>
          <a:latin typeface="+mn-lt"/>
          <a:ea typeface="ＭＳ Ｐゴシック" pitchFamily="39" charset="-128"/>
        </a:defRPr>
      </a:lvl3pPr>
      <a:lvl4pPr marL="17145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SzPct val="85000"/>
        <a:buFont typeface="Arial" pitchFamily="39" charset="0"/>
        <a:buChar char="–"/>
        <a:defRPr>
          <a:solidFill>
            <a:srgbClr val="333333"/>
          </a:solidFill>
          <a:latin typeface="+mn-lt"/>
          <a:ea typeface="ＭＳ Ｐゴシック" pitchFamily="39" charset="-128"/>
        </a:defRPr>
      </a:lvl4pPr>
      <a:lvl5pPr marL="21336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itchFamily="39" charset="0"/>
        <a:buChar char="–"/>
        <a:defRPr>
          <a:solidFill>
            <a:srgbClr val="333333"/>
          </a:solidFill>
          <a:latin typeface="+mn-lt"/>
          <a:ea typeface="ＭＳ Ｐゴシック" pitchFamily="39" charset="-128"/>
        </a:defRPr>
      </a:lvl5pPr>
      <a:lvl6pPr marL="25908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itchFamily="39" charset="0"/>
        <a:buChar char="–"/>
        <a:defRPr>
          <a:solidFill>
            <a:srgbClr val="333333"/>
          </a:solidFill>
          <a:latin typeface="+mn-lt"/>
          <a:ea typeface="ＭＳ Ｐゴシック" pitchFamily="39" charset="-128"/>
        </a:defRPr>
      </a:lvl6pPr>
      <a:lvl7pPr marL="30480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itchFamily="39" charset="0"/>
        <a:buChar char="–"/>
        <a:defRPr>
          <a:solidFill>
            <a:srgbClr val="333333"/>
          </a:solidFill>
          <a:latin typeface="+mn-lt"/>
          <a:ea typeface="ＭＳ Ｐゴシック" pitchFamily="39" charset="-128"/>
        </a:defRPr>
      </a:lvl7pPr>
      <a:lvl8pPr marL="35052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itchFamily="39" charset="0"/>
        <a:buChar char="–"/>
        <a:defRPr>
          <a:solidFill>
            <a:srgbClr val="333333"/>
          </a:solidFill>
          <a:latin typeface="+mn-lt"/>
          <a:ea typeface="ＭＳ Ｐゴシック" pitchFamily="39" charset="-128"/>
        </a:defRPr>
      </a:lvl8pPr>
      <a:lvl9pPr marL="39624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itchFamily="39" charset="0"/>
        <a:buChar char="–"/>
        <a:defRPr>
          <a:solidFill>
            <a:srgbClr val="333333"/>
          </a:solidFill>
          <a:latin typeface="+mn-lt"/>
          <a:ea typeface="ＭＳ Ｐゴシック" pitchFamily="39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B0B7D5-3E08-144A-BACA-24D6C31AD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41830-BEA8-7D46-B0AB-7DFA33F03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FC0FC-E95A-6F43-9D7C-4F72ACDB7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24804-1033-3549-9B91-DDD809528009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DA9F4-150B-064C-9D91-4FD251942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0E3EB-969F-A142-840A-96B98E3D2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0103B-0DCA-DF48-933E-95B04FE35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5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19BED-97E2-4FFC-A2C0-323B1CEB8206}" type="datetimeFigureOut">
              <a:rPr lang="en-US" smtClean="0"/>
              <a:t>9/4/2020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C1148-980E-4EF0-9552-E96ECC649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1821656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3329" y="6536531"/>
            <a:ext cx="282129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56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57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86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915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43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72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101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829" algn="ctr" defTabSz="41075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>
            <a:extLst>
              <a:ext uri="{FF2B5EF4-FFF2-40B4-BE49-F238E27FC236}">
                <a16:creationId xmlns:a16="http://schemas.microsoft.com/office/drawing/2014/main" id="{53C49C15-7EF4-483C-A0F6-5E90A8953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9668" y="647701"/>
            <a:ext cx="882861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Mastertitelformat bearbeiten</a:t>
            </a:r>
          </a:p>
        </p:txBody>
      </p:sp>
      <p:sp>
        <p:nvSpPr>
          <p:cNvPr id="1027" name="Rectangle 6">
            <a:extLst>
              <a:ext uri="{FF2B5EF4-FFF2-40B4-BE49-F238E27FC236}">
                <a16:creationId xmlns:a16="http://schemas.microsoft.com/office/drawing/2014/main" id="{8609D184-733F-4CB8-BEA8-7972475F5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1" y="1676401"/>
            <a:ext cx="10748433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de-CH" altLang="de-DE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835B26A-0AF6-41C8-A4E9-F3D2357DE2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667" y="6548439"/>
            <a:ext cx="5082117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333333"/>
                </a:solidFill>
                <a:latin typeface="Arial" pitchFamily="39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CH"/>
              <a:t>Datum, Titel der Veranstaltung</a:t>
            </a: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17F7A6C2-27BA-4556-866F-9BF8554C26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3933" y="179388"/>
            <a:ext cx="7198784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e-CH" altLang="de-DE"/>
              <a:t>Propädeutikum SW 1 - Morphologie II</a:t>
            </a:r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40EAFFBA-1C17-46F3-B1D9-F55E4150AC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82401" y="6548439"/>
            <a:ext cx="480484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01CA7C9B-2A15-40D6-95BB-DAD9AA1CEDB1}" type="slidenum">
              <a:rPr lang="de-CH" altLang="de-DE"/>
              <a:pPr>
                <a:defRPr/>
              </a:pPr>
              <a:t>‹#›</a:t>
            </a:fld>
            <a:endParaRPr lang="de-CH" altLang="de-DE" sz="1400"/>
          </a:p>
        </p:txBody>
      </p:sp>
      <p:sp>
        <p:nvSpPr>
          <p:cNvPr id="1031" name="Line 14">
            <a:extLst>
              <a:ext uri="{FF2B5EF4-FFF2-40B4-BE49-F238E27FC236}">
                <a16:creationId xmlns:a16="http://schemas.microsoft.com/office/drawing/2014/main" id="{EDF32921-C967-44F2-9B49-CA24963901D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934" y="1447800"/>
            <a:ext cx="119253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H" sz="1800"/>
          </a:p>
        </p:txBody>
      </p:sp>
      <p:sp>
        <p:nvSpPr>
          <p:cNvPr id="1032" name="Line 15">
            <a:extLst>
              <a:ext uri="{FF2B5EF4-FFF2-40B4-BE49-F238E27FC236}">
                <a16:creationId xmlns:a16="http://schemas.microsoft.com/office/drawing/2014/main" id="{19FE7583-C672-4FAF-8321-F250B56CDA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934" y="6515100"/>
            <a:ext cx="119253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H" sz="1800"/>
          </a:p>
        </p:txBody>
      </p:sp>
      <p:pic>
        <p:nvPicPr>
          <p:cNvPr id="1033" name="Picture 10" descr="ub_8pt_rgb.jpg                                                 000546B7mg                             B9C1C449:">
            <a:extLst>
              <a:ext uri="{FF2B5EF4-FFF2-40B4-BE49-F238E27FC236}">
                <a16:creationId xmlns:a16="http://schemas.microsoft.com/office/drawing/2014/main" id="{C505A96E-7D32-4E5E-BEE7-36231464F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634" y="107951"/>
            <a:ext cx="174201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03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pitchFamily="39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pitchFamily="39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pitchFamily="39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pitchFamily="39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pitchFamily="39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pitchFamily="39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pitchFamily="39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pitchFamily="39" charset="0"/>
        </a:defRPr>
      </a:lvl9pPr>
    </p:titleStyle>
    <p:bodyStyle>
      <a:lvl1pPr marL="419100" indent="-4191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Arial" panose="020B0604020202020204" pitchFamily="34" charset="0"/>
        <a:buChar char="&gt;"/>
        <a:defRPr sz="2200">
          <a:solidFill>
            <a:srgbClr val="333333"/>
          </a:solidFill>
          <a:latin typeface="+mn-lt"/>
          <a:ea typeface="ＭＳ Ｐゴシック" charset="0"/>
          <a:cs typeface="ＭＳ Ｐゴシック" charset="0"/>
        </a:defRPr>
      </a:lvl1pPr>
      <a:lvl2pPr marL="838200" indent="-3810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—"/>
        <a:defRPr sz="2000">
          <a:solidFill>
            <a:srgbClr val="333333"/>
          </a:solidFill>
          <a:latin typeface="+mn-lt"/>
          <a:ea typeface="ＭＳ Ｐゴシック" pitchFamily="39" charset="-128"/>
        </a:defRPr>
      </a:lvl2pPr>
      <a:lvl3pPr marL="1295400" indent="-3810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SzPct val="85000"/>
        <a:buFont typeface="Arial" panose="020B0604020202020204" pitchFamily="34" charset="0"/>
        <a:buChar char="–"/>
        <a:defRPr>
          <a:solidFill>
            <a:srgbClr val="333333"/>
          </a:solidFill>
          <a:latin typeface="+mn-lt"/>
          <a:ea typeface="ＭＳ Ｐゴシック" pitchFamily="39" charset="-128"/>
        </a:defRPr>
      </a:lvl3pPr>
      <a:lvl4pPr marL="1714500" indent="-3810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SzPct val="85000"/>
        <a:buFont typeface="Arial" panose="020B0604020202020204" pitchFamily="34" charset="0"/>
        <a:buChar char="–"/>
        <a:defRPr>
          <a:solidFill>
            <a:srgbClr val="333333"/>
          </a:solidFill>
          <a:latin typeface="+mn-lt"/>
          <a:ea typeface="ＭＳ Ｐゴシック" pitchFamily="39" charset="-128"/>
        </a:defRPr>
      </a:lvl4pPr>
      <a:lvl5pPr marL="2133600" indent="-3810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anose="020B0604020202020204" pitchFamily="34" charset="0"/>
        <a:buChar char="–"/>
        <a:defRPr>
          <a:solidFill>
            <a:srgbClr val="333333"/>
          </a:solidFill>
          <a:latin typeface="+mn-lt"/>
          <a:ea typeface="ＭＳ Ｐゴシック" pitchFamily="39" charset="-128"/>
        </a:defRPr>
      </a:lvl5pPr>
      <a:lvl6pPr marL="25908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itchFamily="39" charset="0"/>
        <a:buChar char="–"/>
        <a:defRPr>
          <a:solidFill>
            <a:srgbClr val="333333"/>
          </a:solidFill>
          <a:latin typeface="+mn-lt"/>
          <a:ea typeface="ＭＳ Ｐゴシック" pitchFamily="39" charset="-128"/>
        </a:defRPr>
      </a:lvl6pPr>
      <a:lvl7pPr marL="30480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itchFamily="39" charset="0"/>
        <a:buChar char="–"/>
        <a:defRPr>
          <a:solidFill>
            <a:srgbClr val="333333"/>
          </a:solidFill>
          <a:latin typeface="+mn-lt"/>
          <a:ea typeface="ＭＳ Ｐゴシック" pitchFamily="39" charset="-128"/>
        </a:defRPr>
      </a:lvl7pPr>
      <a:lvl8pPr marL="35052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itchFamily="39" charset="0"/>
        <a:buChar char="–"/>
        <a:defRPr>
          <a:solidFill>
            <a:srgbClr val="333333"/>
          </a:solidFill>
          <a:latin typeface="+mn-lt"/>
          <a:ea typeface="ＭＳ Ｐゴシック" pitchFamily="39" charset="-128"/>
        </a:defRPr>
      </a:lvl8pPr>
      <a:lvl9pPr marL="39624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itchFamily="39" charset="0"/>
        <a:buChar char="–"/>
        <a:defRPr>
          <a:solidFill>
            <a:srgbClr val="333333"/>
          </a:solidFill>
          <a:latin typeface="+mn-lt"/>
          <a:ea typeface="ＭＳ Ｐゴシック" pitchFamily="39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CH" sz="5321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562" y="1604399"/>
            <a:ext cx="10971684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3870" b="0" strike="noStrike" spc="-1">
                <a:latin typeface="Arial"/>
              </a:rPr>
              <a:t>Format des Gliederungstextes durch Klicken bearbeiten</a:t>
            </a:r>
          </a:p>
          <a:p>
            <a:pPr marL="1044922" lvl="1" indent="-391846">
              <a:spcBef>
                <a:spcPts val="137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CH" sz="3386" b="0" strike="noStrike" spc="-1">
                <a:latin typeface="Arial"/>
              </a:rPr>
              <a:t>Zweite Gliederungsebene</a:t>
            </a:r>
          </a:p>
          <a:p>
            <a:pPr marL="1567382" lvl="2" indent="-348307">
              <a:spcBef>
                <a:spcPts val="102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2903" b="0" strike="noStrike" spc="-1">
                <a:latin typeface="Arial"/>
              </a:rPr>
              <a:t>Dritte Gliederungsebene</a:t>
            </a:r>
          </a:p>
          <a:p>
            <a:pPr marL="2089843" lvl="3" indent="-261230">
              <a:spcBef>
                <a:spcPts val="68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CH" sz="2419" b="0" strike="noStrike" spc="-1">
                <a:latin typeface="Arial"/>
              </a:rPr>
              <a:t>Vierte Gliederungsebene</a:t>
            </a:r>
          </a:p>
          <a:p>
            <a:pPr marL="2612304" lvl="4" indent="-261230">
              <a:spcBef>
                <a:spcPts val="34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2419" b="0" strike="noStrike" spc="-1">
                <a:latin typeface="Arial"/>
              </a:rPr>
              <a:t>Fünfte Gliederungsebene</a:t>
            </a:r>
          </a:p>
          <a:p>
            <a:pPr marL="3134765" lvl="5" indent="-261230">
              <a:spcBef>
                <a:spcPts val="34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2419" b="0" strike="noStrike" spc="-1">
                <a:latin typeface="Arial"/>
              </a:rPr>
              <a:t>Sechste Gliederungsebene</a:t>
            </a:r>
          </a:p>
          <a:p>
            <a:pPr marL="3657226" lvl="6" indent="-261230">
              <a:spcBef>
                <a:spcPts val="34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2419" b="0" strike="noStrike" spc="-1">
                <a:latin typeface="Arial"/>
              </a:rPr>
              <a:t>Siebte Gliederungsebene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09562" y="6246923"/>
            <a:ext cx="2840124" cy="47239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CH" sz="1693" b="0" strike="noStrike" spc="-1">
                <a:latin typeface="Times New Roman"/>
              </a:rPr>
              <a:t>&lt;Datum/Uhrzeit&gt;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169405" y="6246923"/>
            <a:ext cx="3864189" cy="472394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de-CH" sz="1693" b="0" strike="noStrike" spc="-1">
                <a:latin typeface="Times New Roman"/>
              </a:rPr>
              <a:t>&lt;Fußzeile&gt;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741122" y="6246923"/>
            <a:ext cx="2840124" cy="472394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9E8EF4DF-7116-4DD6-9C7A-6148512FC5EA}" type="slidenum">
              <a:rPr lang="de-CH" sz="1693" b="0" strike="noStrike" spc="-1">
                <a:latin typeface="Times New Roman"/>
              </a:rPr>
              <a:t>‹#›</a:t>
            </a:fld>
            <a:endParaRPr lang="de-CH" sz="1693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183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defTabSz="1105875" rtl="0" eaLnBrk="1" latinLnBrk="0" hangingPunct="1">
        <a:lnSpc>
          <a:spcPct val="90000"/>
        </a:lnSpc>
        <a:spcBef>
          <a:spcPct val="0"/>
        </a:spcBef>
        <a:buNone/>
        <a:defRPr sz="53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2461" indent="-391846" algn="l" defTabSz="1105875" rtl="0" eaLnBrk="1" latinLnBrk="0" hangingPunct="1">
        <a:lnSpc>
          <a:spcPct val="90000"/>
        </a:lnSpc>
        <a:spcBef>
          <a:spcPts val="1714"/>
        </a:spcBef>
        <a:buClr>
          <a:srgbClr val="000000"/>
        </a:buClr>
        <a:buSzPct val="45000"/>
        <a:buFont typeface="Wingdings" charset="2"/>
        <a:buChar char=""/>
        <a:defRPr sz="3386" kern="1200">
          <a:solidFill>
            <a:schemeClr val="tx1"/>
          </a:solidFill>
          <a:latin typeface="+mn-lt"/>
          <a:ea typeface="+mn-ea"/>
          <a:cs typeface="+mn-cs"/>
        </a:defRPr>
      </a:lvl1pPr>
      <a:lvl2pPr marL="829407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2pPr>
      <a:lvl3pPr marL="1382344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419" kern="1200">
          <a:solidFill>
            <a:schemeClr val="tx1"/>
          </a:solidFill>
          <a:latin typeface="+mn-lt"/>
          <a:ea typeface="+mn-ea"/>
          <a:cs typeface="+mn-cs"/>
        </a:defRPr>
      </a:lvl3pPr>
      <a:lvl4pPr marL="1935282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4pPr>
      <a:lvl5pPr marL="2488220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5pPr>
      <a:lvl6pPr marL="3041157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6pPr>
      <a:lvl7pPr marL="3594095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7pPr>
      <a:lvl8pPr marL="4147033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8pPr>
      <a:lvl9pPr marL="4699970" indent="-276469" algn="l" defTabSz="1105875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1pPr>
      <a:lvl2pPr marL="552938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105875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3pPr>
      <a:lvl4pPr marL="1658813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4pPr>
      <a:lvl5pPr marL="2211751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5pPr>
      <a:lvl6pPr marL="2764688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6pPr>
      <a:lvl7pPr marL="3317626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7pPr>
      <a:lvl8pPr marL="3870564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8pPr>
      <a:lvl9pPr marL="4423501" algn="l" defTabSz="1105875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34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3583FB6-EA45-4DA2-B987-245FA77E6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6E8832-2B80-4D89-B78C-3327A9F9B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F4F95D-391E-47B5-99D6-2340211F9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5ED8E-B9F3-44DF-8EF3-4B34CE225F54}" type="datetimeFigureOut">
              <a:rPr lang="de-DE" smtClean="0"/>
              <a:t>04.09.2020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0F319E-107B-467E-B085-26D849078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14568B0-E155-472A-9E1D-806461063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E4EB7-4E24-4741-8D66-87B83F1D582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301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05.09501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i.stanford.edu/blog/data-augmentation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KQp28OqwN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3YvP6gdD7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science.sciencemag.org/content/362/6419" TargetMode="External"/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88FE9-D6A9-45E9-82EE-5DB6270995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BERT Applications</a:t>
            </a: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EA19BC-8979-4927-9E06-02F643CB9D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Gerhard Binder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103483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CF0728-1337-486B-9935-E248284133BF}"/>
              </a:ext>
            </a:extLst>
          </p:cNvPr>
          <p:cNvSpPr txBox="1"/>
          <p:nvPr/>
        </p:nvSpPr>
        <p:spPr>
          <a:xfrm>
            <a:off x="553155" y="663529"/>
            <a:ext cx="11279989" cy="4294651"/>
          </a:xfrm>
          <a:prstGeom prst="rect">
            <a:avLst/>
          </a:prstGeom>
          <a:noFill/>
          <a:ln>
            <a:noFill/>
          </a:ln>
        </p:spPr>
        <p:txBody>
          <a:bodyPr wrap="none" lIns="108847" tIns="54423" rIns="108847" bIns="54423" anchorCtr="0" compatLnSpc="0"/>
          <a:lstStyle/>
          <a:p>
            <a:pPr algn="ctr" hangingPunct="0">
              <a:defRPr sz="3200"/>
            </a:pPr>
            <a:r>
              <a:rPr lang="en-US" sz="3870">
                <a:latin typeface="Liberation Sans" pitchFamily="18"/>
                <a:ea typeface="Microsoft YaHei" pitchFamily="2"/>
                <a:cs typeface="Lucida Sans" pitchFamily="2"/>
              </a:rPr>
              <a:t>Useful links:</a:t>
            </a:r>
          </a:p>
          <a:p>
            <a:pPr algn="ctr" hangingPunct="0">
              <a:defRPr sz="3200"/>
            </a:pPr>
            <a:endParaRPr lang="en-US" sz="3870">
              <a:latin typeface="Liberation Sans" pitchFamily="18"/>
              <a:ea typeface="Microsoft YaHei" pitchFamily="2"/>
              <a:cs typeface="Lucida Sans" pitchFamily="2"/>
            </a:endParaRPr>
          </a:p>
          <a:p>
            <a:pPr algn="ctr" hangingPunct="0">
              <a:defRPr sz="3200"/>
            </a:pPr>
            <a:r>
              <a:rPr lang="en-US" sz="3870">
                <a:latin typeface="Liberation Sans" pitchFamily="18"/>
                <a:ea typeface="Microsoft YaHei" pitchFamily="2"/>
                <a:cs typeface="Lucida Sans" pitchFamily="2"/>
                <a:hlinkClick r:id="rId3"/>
              </a:rPr>
              <a:t>https://arxiv.org/pdf/1805.09501.pdf</a:t>
            </a:r>
          </a:p>
          <a:p>
            <a:pPr algn="ctr" hangingPunct="0">
              <a:defRPr sz="3200"/>
            </a:pPr>
            <a:endParaRPr lang="en-US" sz="3870">
              <a:latin typeface="Liberation Sans" pitchFamily="18"/>
              <a:ea typeface="Microsoft YaHei" pitchFamily="2"/>
              <a:cs typeface="Lucida Sans" pitchFamily="2"/>
            </a:endParaRPr>
          </a:p>
          <a:p>
            <a:pPr algn="ctr" hangingPunct="0">
              <a:defRPr sz="3200"/>
            </a:pPr>
            <a:r>
              <a:rPr lang="en-US" sz="3870">
                <a:latin typeface="Liberation Sans" pitchFamily="18"/>
                <a:ea typeface="Microsoft YaHei" pitchFamily="2"/>
                <a:cs typeface="Lucida Sans" pitchFamily="2"/>
                <a:hlinkClick r:id="rId4"/>
              </a:rPr>
              <a:t>http://ai.stanford.edu/blog/data-augmentation/</a:t>
            </a:r>
          </a:p>
          <a:p>
            <a:pPr hangingPunct="0">
              <a:defRPr sz="3200"/>
            </a:pPr>
            <a:endParaRPr lang="en-US" sz="3870">
              <a:latin typeface="Liberation Sans" pitchFamily="18"/>
              <a:ea typeface="Microsoft YaHei" pitchFamily="2"/>
              <a:cs typeface="Lucida Sans" pitchFamily="2"/>
            </a:endParaRPr>
          </a:p>
          <a:p>
            <a:pPr hangingPunct="0">
              <a:defRPr sz="3200"/>
            </a:pPr>
            <a:endParaRPr lang="en-US" sz="3870"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8FCFBE-B684-41E9-9D77-AF2F4B7A03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5. Training Deep Networks with </a:t>
            </a:r>
            <a:r>
              <a:rPr lang="de-DE" b="1" dirty="0"/>
              <a:t>Synthetic</a:t>
            </a:r>
            <a:r>
              <a:rPr lang="de-DE" dirty="0"/>
              <a:t> Data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7572B4-FA45-415F-AD59-4D4BCFB342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CAS AML Uni Bern</a:t>
            </a:r>
          </a:p>
          <a:p>
            <a:r>
              <a:rPr lang="de-DE" dirty="0"/>
              <a:t>Michael Freunek</a:t>
            </a:r>
          </a:p>
        </p:txBody>
      </p:sp>
    </p:spTree>
    <p:extLst>
      <p:ext uri="{BB962C8B-B14F-4D97-AF65-F5344CB8AC3E}">
        <p14:creationId xmlns:p14="http://schemas.microsoft.com/office/powerpoint/2010/main" val="1076993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3A5390-457C-4787-A8C8-2184203C1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Goal: </a:t>
            </a:r>
            <a:r>
              <a:rPr lang="de-DE" dirty="0" err="1"/>
              <a:t>Object</a:t>
            </a:r>
            <a:r>
              <a:rPr lang="de-DE" dirty="0"/>
              <a:t> </a:t>
            </a:r>
            <a:r>
              <a:rPr lang="de-DE" dirty="0" err="1"/>
              <a:t>detection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F7173D8-862C-44F9-A5A9-EB84C85A3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822" y="2474478"/>
            <a:ext cx="8240165" cy="272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15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3EACB2-3374-4CAD-9F0A-F18FC1FE6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(„</a:t>
            </a:r>
            <a:r>
              <a:rPr lang="de-DE" dirty="0" err="1"/>
              <a:t>messed</a:t>
            </a:r>
            <a:r>
              <a:rPr lang="de-DE" dirty="0"/>
              <a:t>“) </a:t>
            </a:r>
            <a:r>
              <a:rPr lang="de-DE" dirty="0" err="1"/>
              <a:t>synthetic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0DDD3F-FB48-4EE6-A9B4-3EE2786DD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Real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„expensive“ (</a:t>
            </a:r>
            <a:r>
              <a:rPr lang="de-DE" dirty="0" err="1"/>
              <a:t>hard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collect</a:t>
            </a:r>
            <a:r>
              <a:rPr lang="de-DE" dirty="0"/>
              <a:t>)</a:t>
            </a:r>
          </a:p>
          <a:p>
            <a:r>
              <a:rPr lang="de-DE" dirty="0"/>
              <a:t>Also: High-</a:t>
            </a:r>
            <a:r>
              <a:rPr lang="de-DE" dirty="0" err="1"/>
              <a:t>fidelity</a:t>
            </a:r>
            <a:r>
              <a:rPr lang="de-DE" dirty="0"/>
              <a:t> </a:t>
            </a:r>
            <a:r>
              <a:rPr lang="de-DE" dirty="0" err="1"/>
              <a:t>synthetic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„expensive“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generate</a:t>
            </a:r>
            <a:endParaRPr lang="de-DE" dirty="0"/>
          </a:p>
          <a:p>
            <a:r>
              <a:rPr lang="de-DE" dirty="0"/>
              <a:t>Training </a:t>
            </a:r>
            <a:r>
              <a:rPr lang="de-DE" dirty="0" err="1"/>
              <a:t>with</a:t>
            </a:r>
            <a:r>
              <a:rPr lang="de-DE" dirty="0"/>
              <a:t> (not so </a:t>
            </a:r>
            <a:r>
              <a:rPr lang="de-DE" dirty="0" err="1"/>
              <a:t>much</a:t>
            </a:r>
            <a:r>
              <a:rPr lang="de-DE" dirty="0"/>
              <a:t>) real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poor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6575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484080-76D5-48D7-84F2-8C6161E99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(</a:t>
            </a:r>
            <a:r>
              <a:rPr lang="de-DE" dirty="0" err="1"/>
              <a:t>messed</a:t>
            </a:r>
            <a:r>
              <a:rPr lang="de-DE" dirty="0"/>
              <a:t>) </a:t>
            </a:r>
            <a:r>
              <a:rPr lang="de-DE" dirty="0" err="1"/>
              <a:t>synthetic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generated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DBE6CA-3288-4744-8B41-4A2B6DD4B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Domain </a:t>
            </a:r>
            <a:r>
              <a:rPr lang="de-DE" dirty="0" err="1"/>
              <a:t>randomization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lighting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pose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textures</a:t>
            </a:r>
            <a:r>
              <a:rPr lang="de-DE" dirty="0">
                <a:sym typeface="Wingdings" panose="05000000000000000000" pitchFamily="2" charset="2"/>
              </a:rPr>
              <a:t>…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environment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randomized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non-</a:t>
            </a:r>
            <a:r>
              <a:rPr lang="de-DE" dirty="0" err="1">
                <a:sym typeface="Wingdings" panose="05000000000000000000" pitchFamily="2" charset="2"/>
              </a:rPr>
              <a:t>realistic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values</a:t>
            </a:r>
            <a:endParaRPr lang="de-DE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ym typeface="Wingdings" panose="05000000000000000000" pitchFamily="2" charset="2"/>
              </a:rPr>
              <a:t>Rotation, </a:t>
            </a:r>
            <a:r>
              <a:rPr lang="de-DE" dirty="0" err="1">
                <a:sym typeface="Wingdings" panose="05000000000000000000" pitchFamily="2" charset="2"/>
              </a:rPr>
              <a:t>scaling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lighting</a:t>
            </a:r>
            <a:r>
              <a:rPr lang="de-DE" dirty="0">
                <a:sym typeface="Wingdings" panose="05000000000000000000" pitchFamily="2" charset="2"/>
              </a:rPr>
              <a:t> etc.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objects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interest</a:t>
            </a:r>
            <a:endParaRPr lang="de-DE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sym typeface="Wingdings" panose="05000000000000000000" pitchFamily="2" charset="2"/>
              </a:rPr>
              <a:t>Flying </a:t>
            </a:r>
            <a:r>
              <a:rPr lang="de-DE" dirty="0" err="1">
                <a:sym typeface="Wingdings" panose="05000000000000000000" pitchFamily="2" charset="2"/>
              </a:rPr>
              <a:t>distractors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added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scenes</a:t>
            </a:r>
            <a:r>
              <a:rPr lang="de-DE" dirty="0">
                <a:sym typeface="Wingdings" panose="05000000000000000000" pitchFamily="2" charset="2"/>
              </a:rPr>
              <a:t> (</a:t>
            </a:r>
            <a:r>
              <a:rPr lang="de-DE" dirty="0" err="1">
                <a:sym typeface="Wingdings" panose="05000000000000000000" pitchFamily="2" charset="2"/>
              </a:rPr>
              <a:t>flying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cubes</a:t>
            </a:r>
            <a:r>
              <a:rPr lang="de-DE" dirty="0">
                <a:sym typeface="Wingdings" panose="05000000000000000000" pitchFamily="2" charset="2"/>
              </a:rPr>
              <a:t> etc.)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err="1">
                <a:sym typeface="Wingdings" panose="05000000000000000000" pitchFamily="2" charset="2"/>
              </a:rPr>
              <a:t>Synthetic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fine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tuning</a:t>
            </a:r>
            <a:r>
              <a:rPr lang="de-DE" dirty="0">
                <a:sym typeface="Wingdings" panose="05000000000000000000" pitchFamily="2" charset="2"/>
              </a:rPr>
              <a:t>/</a:t>
            </a:r>
            <a:r>
              <a:rPr lang="de-DE" dirty="0" err="1">
                <a:sym typeface="Wingdings" panose="05000000000000000000" pitchFamily="2" charset="2"/>
              </a:rPr>
              <a:t>augmenting</a:t>
            </a:r>
            <a:r>
              <a:rPr lang="de-DE" dirty="0">
                <a:sym typeface="Wingdings" panose="05000000000000000000" pitchFamily="2" charset="2"/>
              </a:rPr>
              <a:t>/</a:t>
            </a:r>
            <a:r>
              <a:rPr lang="de-DE" dirty="0" err="1">
                <a:sym typeface="Wingdings" panose="05000000000000000000" pitchFamily="2" charset="2"/>
              </a:rPr>
              <a:t>modification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real </a:t>
            </a:r>
            <a:r>
              <a:rPr lang="de-DE" dirty="0" err="1">
                <a:sym typeface="Wingdings" panose="05000000000000000000" pitchFamily="2" charset="2"/>
              </a:rPr>
              <a:t>data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30792C0-579B-4C42-A76B-E0FF8F4D3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03" y="4565184"/>
            <a:ext cx="75628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41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ED7982-3343-4E50-8802-F1E1E3272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 / Benefits and Reference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7503D3-89D4-4293-B60B-ACBD024A1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u="sng" dirty="0"/>
              <a:t>Model </a:t>
            </a:r>
            <a:r>
              <a:rPr lang="de-DE" u="sng" dirty="0" err="1"/>
              <a:t>learns</a:t>
            </a:r>
            <a:r>
              <a:rPr lang="de-DE" u="sng" dirty="0"/>
              <a:t> „</a:t>
            </a:r>
            <a:r>
              <a:rPr lang="de-DE" u="sng" dirty="0" err="1"/>
              <a:t>to</a:t>
            </a:r>
            <a:r>
              <a:rPr lang="de-DE" u="sng" dirty="0"/>
              <a:t> </a:t>
            </a:r>
            <a:r>
              <a:rPr lang="de-DE" u="sng" dirty="0" err="1"/>
              <a:t>focus</a:t>
            </a:r>
            <a:r>
              <a:rPr lang="de-DE" u="sng" dirty="0"/>
              <a:t>“ on relevant </a:t>
            </a:r>
            <a:r>
              <a:rPr lang="de-DE" u="sng" dirty="0" err="1"/>
              <a:t>features</a:t>
            </a:r>
            <a:r>
              <a:rPr lang="de-DE" u="sng" dirty="0"/>
              <a:t> in </a:t>
            </a:r>
            <a:r>
              <a:rPr lang="de-DE" u="sng" dirty="0" err="1"/>
              <a:t>complex</a:t>
            </a:r>
            <a:r>
              <a:rPr lang="de-DE" u="sng" dirty="0"/>
              <a:t> </a:t>
            </a:r>
            <a:r>
              <a:rPr lang="de-DE" u="sng" dirty="0" err="1"/>
              <a:t>environments</a:t>
            </a:r>
            <a:r>
              <a:rPr lang="de-DE" u="sng" dirty="0"/>
              <a:t>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Outperformance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trained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real </a:t>
            </a:r>
            <a:r>
              <a:rPr lang="de-DE" dirty="0" err="1"/>
              <a:t>data</a:t>
            </a:r>
            <a:endParaRPr lang="de-DE" dirty="0"/>
          </a:p>
          <a:p>
            <a:r>
              <a:rPr lang="de-DE" dirty="0" err="1"/>
              <a:t>Cheaper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creating</a:t>
            </a:r>
            <a:r>
              <a:rPr lang="de-DE" dirty="0"/>
              <a:t> </a:t>
            </a:r>
            <a:r>
              <a:rPr lang="de-DE" dirty="0" err="1"/>
              <a:t>trained</a:t>
            </a:r>
            <a:r>
              <a:rPr lang="de-DE" dirty="0"/>
              <a:t> </a:t>
            </a:r>
            <a:r>
              <a:rPr lang="de-DE" dirty="0" err="1"/>
              <a:t>models</a:t>
            </a:r>
            <a:endParaRPr lang="de-DE" dirty="0"/>
          </a:p>
          <a:p>
            <a:r>
              <a:rPr lang="de-DE" dirty="0" err="1"/>
              <a:t>Applicant</a:t>
            </a:r>
            <a:r>
              <a:rPr lang="de-DE" dirty="0"/>
              <a:t>: </a:t>
            </a:r>
            <a:r>
              <a:rPr lang="de-DE" dirty="0" err="1"/>
              <a:t>Nvidia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Reference: </a:t>
            </a:r>
            <a:r>
              <a:rPr lang="de-DE" sz="2000" dirty="0"/>
              <a:t>Training Deep Networks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Synthetic</a:t>
            </a:r>
            <a:r>
              <a:rPr lang="de-DE" sz="2000" dirty="0"/>
              <a:t> Data: </a:t>
            </a:r>
            <a:r>
              <a:rPr lang="de-DE" sz="2000" dirty="0" err="1"/>
              <a:t>Bridging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Reality Gap </a:t>
            </a:r>
            <a:r>
              <a:rPr lang="de-DE" sz="2000" dirty="0" err="1"/>
              <a:t>by</a:t>
            </a:r>
            <a:r>
              <a:rPr lang="de-DE" sz="2000" dirty="0"/>
              <a:t> Domain </a:t>
            </a:r>
            <a:r>
              <a:rPr lang="de-DE" sz="2000" dirty="0" err="1"/>
              <a:t>Randomization</a:t>
            </a:r>
            <a:r>
              <a:rPr lang="de-DE" sz="2000" dirty="0"/>
              <a:t>, Jonathan Tremblay, </a:t>
            </a:r>
            <a:r>
              <a:rPr lang="de-DE" sz="2000" dirty="0" err="1"/>
              <a:t>Aayush</a:t>
            </a:r>
            <a:r>
              <a:rPr lang="de-DE" sz="2000" dirty="0"/>
              <a:t> Prakash, David </a:t>
            </a:r>
            <a:r>
              <a:rPr lang="de-DE" sz="2000" dirty="0" err="1"/>
              <a:t>Acuna</a:t>
            </a:r>
            <a:r>
              <a:rPr lang="de-DE" sz="2000" dirty="0"/>
              <a:t>, Mark </a:t>
            </a:r>
            <a:r>
              <a:rPr lang="de-DE" sz="2000" dirty="0" err="1"/>
              <a:t>Brophy</a:t>
            </a:r>
            <a:r>
              <a:rPr lang="de-DE" sz="2000" dirty="0"/>
              <a:t>, </a:t>
            </a:r>
            <a:r>
              <a:rPr lang="de-DE" sz="2000" dirty="0" err="1"/>
              <a:t>Varun</a:t>
            </a:r>
            <a:r>
              <a:rPr lang="de-DE" sz="2000" dirty="0"/>
              <a:t> </a:t>
            </a:r>
            <a:r>
              <a:rPr lang="de-DE" sz="2000" dirty="0" err="1"/>
              <a:t>Jampani</a:t>
            </a:r>
            <a:r>
              <a:rPr lang="de-DE" sz="2000" dirty="0"/>
              <a:t>, Cem Anil, </a:t>
            </a:r>
            <a:r>
              <a:rPr lang="de-DE" sz="2000" dirty="0" err="1"/>
              <a:t>Thang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, Eric </a:t>
            </a:r>
            <a:r>
              <a:rPr lang="de-DE" sz="2000" dirty="0" err="1"/>
              <a:t>Cameracci</a:t>
            </a:r>
            <a:r>
              <a:rPr lang="de-DE" sz="2000" dirty="0"/>
              <a:t>, </a:t>
            </a:r>
            <a:r>
              <a:rPr lang="de-DE" sz="2000" dirty="0" err="1"/>
              <a:t>Shaad</a:t>
            </a:r>
            <a:r>
              <a:rPr lang="de-DE" sz="2000" dirty="0"/>
              <a:t> </a:t>
            </a:r>
            <a:r>
              <a:rPr lang="de-DE" sz="2000" dirty="0" err="1"/>
              <a:t>Boochoon</a:t>
            </a:r>
            <a:r>
              <a:rPr lang="de-DE" sz="2000" dirty="0"/>
              <a:t>, Stan </a:t>
            </a:r>
            <a:r>
              <a:rPr lang="de-DE" sz="2000" dirty="0" err="1"/>
              <a:t>Birchfield</a:t>
            </a:r>
            <a:r>
              <a:rPr lang="de-DE" sz="2000" dirty="0"/>
              <a:t>, 2018, eprint1804.06516, </a:t>
            </a:r>
            <a:r>
              <a:rPr lang="de-DE" sz="2000" dirty="0" err="1"/>
              <a:t>arXiv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3224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egmentation Annotation with Polygon-RNN++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en-US" dirty="0"/>
              <a:t>6. </a:t>
            </a:r>
            <a:r>
              <a:rPr dirty="0"/>
              <a:t>Segmentation Annotation with Polygon-RNN++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C2148E-040B-4F3A-AE45-2806778CB85F}"/>
              </a:ext>
            </a:extLst>
          </p:cNvPr>
          <p:cNvSpPr txBox="1"/>
          <p:nvPr/>
        </p:nvSpPr>
        <p:spPr>
          <a:xfrm>
            <a:off x="2961640" y="4389378"/>
            <a:ext cx="663956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Andres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Anobile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Perez</a:t>
            </a:r>
            <a:endParaRPr kumimoji="0" lang="en-CH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Uses RNN to suggest polygons to segment an object inside a boundary box."/>
          <p:cNvSpPr txBox="1"/>
          <p:nvPr/>
        </p:nvSpPr>
        <p:spPr>
          <a:xfrm>
            <a:off x="2146202" y="2638043"/>
            <a:ext cx="7899599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1687" b="1" kern="0">
                <a:solidFill>
                  <a:srgbClr val="000000"/>
                </a:solidFill>
                <a:latin typeface="Helvetica Neue"/>
                <a:sym typeface="Helvetica Neue"/>
              </a:rPr>
              <a:t>Uses RNN to suggest polygons to segment an object inside a boundary box.</a:t>
            </a:r>
          </a:p>
        </p:txBody>
      </p:sp>
      <p:sp>
        <p:nvSpPr>
          <p:cNvPr id="122" name="What does it do"/>
          <p:cNvSpPr txBox="1"/>
          <p:nvPr/>
        </p:nvSpPr>
        <p:spPr>
          <a:xfrm>
            <a:off x="5053247" y="864277"/>
            <a:ext cx="2085507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 algn="ctr" defTabSz="410751" hangingPunct="0"/>
            <a:r>
              <a:rPr sz="2109" b="1" kern="0">
                <a:solidFill>
                  <a:srgbClr val="FF644E">
                    <a:hueOff val="-82419"/>
                    <a:satOff val="-9513"/>
                    <a:lumOff val="-16343"/>
                  </a:srgbClr>
                </a:solidFill>
                <a:latin typeface="Helvetica Neue"/>
                <a:sym typeface="Helvetica Neue"/>
              </a:rPr>
              <a:t>What does it do</a:t>
            </a:r>
          </a:p>
        </p:txBody>
      </p:sp>
      <p:sp>
        <p:nvSpPr>
          <p:cNvPr id="123" name="Used as an aid tool for object segmentation in digital images"/>
          <p:cNvSpPr txBox="1"/>
          <p:nvPr/>
        </p:nvSpPr>
        <p:spPr>
          <a:xfrm>
            <a:off x="2954114" y="1370027"/>
            <a:ext cx="6283772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1687" b="1" kern="0">
                <a:solidFill>
                  <a:srgbClr val="000000"/>
                </a:solidFill>
                <a:latin typeface="Helvetica Neue"/>
                <a:sym typeface="Helvetica Neue"/>
              </a:rPr>
              <a:t>Used as an aid tool for object segmentation in digital images</a:t>
            </a:r>
          </a:p>
        </p:txBody>
      </p:sp>
      <p:sp>
        <p:nvSpPr>
          <p:cNvPr id="124" name="How does it do it"/>
          <p:cNvSpPr txBox="1"/>
          <p:nvPr/>
        </p:nvSpPr>
        <p:spPr>
          <a:xfrm>
            <a:off x="4977906" y="2185871"/>
            <a:ext cx="2236190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 algn="ctr" defTabSz="410751" hangingPunct="0"/>
            <a:r>
              <a:rPr sz="2109" b="1" kern="0">
                <a:solidFill>
                  <a:srgbClr val="FF644E">
                    <a:hueOff val="-82419"/>
                    <a:satOff val="-9513"/>
                    <a:lumOff val="-16343"/>
                  </a:srgbClr>
                </a:solidFill>
                <a:latin typeface="Helvetica Neue"/>
                <a:sym typeface="Helvetica Neue"/>
              </a:rPr>
              <a:t>How does it do it</a:t>
            </a:r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3543729"/>
            <a:ext cx="7143750" cy="26789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 advAuto="0"/>
      <p:bldP spid="123" grpId="0" animBg="1" advAuto="0"/>
      <p:bldP spid="124" grpId="0" animBg="1" advAuto="0"/>
      <p:bldP spid="125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94672"/>
            <a:ext cx="9144000" cy="338328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Process workflow"/>
          <p:cNvSpPr txBox="1"/>
          <p:nvPr/>
        </p:nvSpPr>
        <p:spPr>
          <a:xfrm>
            <a:off x="4908977" y="569598"/>
            <a:ext cx="2374048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 algn="ctr" defTabSz="410751" hangingPunct="0"/>
            <a:r>
              <a:rPr sz="2109" b="1" kern="0">
                <a:solidFill>
                  <a:srgbClr val="FF644E">
                    <a:hueOff val="-82419"/>
                    <a:satOff val="-9513"/>
                    <a:lumOff val="-16343"/>
                  </a:srgbClr>
                </a:solidFill>
                <a:latin typeface="Helvetica Neue"/>
                <a:sym typeface="Helvetica Neue"/>
              </a:rPr>
              <a:t>Process workflow</a:t>
            </a:r>
          </a:p>
        </p:txBody>
      </p:sp>
      <p:sp>
        <p:nvSpPr>
          <p:cNvPr id="129" name="Label the image…"/>
          <p:cNvSpPr txBox="1"/>
          <p:nvPr/>
        </p:nvSpPr>
        <p:spPr>
          <a:xfrm>
            <a:off x="2588598" y="1320174"/>
            <a:ext cx="3615734" cy="1679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L="234396" indent="-234396" defTabSz="410751" hangingPunct="0">
              <a:lnSpc>
                <a:spcPct val="160000"/>
              </a:lnSpc>
              <a:buSzPct val="145000"/>
              <a:buFontTx/>
              <a:buChar char="•"/>
            </a:pPr>
            <a:r>
              <a:rPr sz="1687" b="1" kern="0">
                <a:solidFill>
                  <a:srgbClr val="000000"/>
                </a:solidFill>
                <a:latin typeface="Helvetica Neue"/>
                <a:sym typeface="Helvetica Neue"/>
              </a:rPr>
              <a:t>Label the image</a:t>
            </a:r>
          </a:p>
          <a:p>
            <a:pPr marL="234396" indent="-234396" defTabSz="410751" hangingPunct="0">
              <a:lnSpc>
                <a:spcPct val="160000"/>
              </a:lnSpc>
              <a:buSzPct val="145000"/>
              <a:buFontTx/>
              <a:buChar char="•"/>
            </a:pPr>
            <a:r>
              <a:rPr sz="1687" b="1" kern="0">
                <a:solidFill>
                  <a:srgbClr val="000000"/>
                </a:solidFill>
                <a:latin typeface="Helvetica Neue"/>
                <a:sym typeface="Helvetica Neue"/>
              </a:rPr>
              <a:t>Draw a boundary box</a:t>
            </a:r>
          </a:p>
          <a:p>
            <a:pPr marL="234396" indent="-234396" defTabSz="410751" hangingPunct="0">
              <a:lnSpc>
                <a:spcPct val="160000"/>
              </a:lnSpc>
              <a:buSzPct val="145000"/>
              <a:buFontTx/>
              <a:buChar char="•"/>
            </a:pPr>
            <a:r>
              <a:rPr sz="1687" b="1" kern="0">
                <a:solidFill>
                  <a:srgbClr val="000000"/>
                </a:solidFill>
                <a:latin typeface="Helvetica Neue"/>
                <a:sym typeface="Helvetica Neue"/>
              </a:rPr>
              <a:t>RNN++ suggest a segmentation </a:t>
            </a:r>
          </a:p>
          <a:p>
            <a:pPr marL="234396" indent="-234396" defTabSz="410751" hangingPunct="0">
              <a:lnSpc>
                <a:spcPct val="160000"/>
              </a:lnSpc>
              <a:buSzPct val="145000"/>
              <a:buFontTx/>
              <a:buChar char="•"/>
            </a:pPr>
            <a:r>
              <a:rPr sz="1687" b="1" kern="0">
                <a:solidFill>
                  <a:srgbClr val="000000"/>
                </a:solidFill>
                <a:latin typeface="Helvetica Neue"/>
                <a:sym typeface="Helvetica Neue"/>
              </a:rPr>
              <a:t>Fine adjust manually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ferences"/>
          <p:cNvSpPr txBox="1"/>
          <p:nvPr/>
        </p:nvSpPr>
        <p:spPr>
          <a:xfrm>
            <a:off x="5329765" y="739262"/>
            <a:ext cx="1532472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 algn="ctr" defTabSz="410751" hangingPunct="0"/>
            <a:r>
              <a:rPr sz="2109" b="1" kern="0">
                <a:solidFill>
                  <a:srgbClr val="FF644E">
                    <a:hueOff val="-82419"/>
                    <a:satOff val="-9513"/>
                    <a:lumOff val="-16343"/>
                  </a:srgbClr>
                </a:solidFill>
                <a:latin typeface="Helvetica Neue"/>
                <a:sym typeface="Helvetica Neue"/>
              </a:rPr>
              <a:t>References</a:t>
            </a:r>
          </a:p>
        </p:txBody>
      </p:sp>
      <p:sp>
        <p:nvSpPr>
          <p:cNvPr id="132" name="Semi-automated Annotation model, Polygon RNN, Polygon RNN++…"/>
          <p:cNvSpPr txBox="1"/>
          <p:nvPr/>
        </p:nvSpPr>
        <p:spPr>
          <a:xfrm>
            <a:off x="1969547" y="2093338"/>
            <a:ext cx="8370882" cy="1046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410751" hangingPunct="0">
              <a:defRPr sz="1800"/>
            </a:pPr>
            <a:r>
              <a:rPr sz="1266" b="1" kern="0">
                <a:solidFill>
                  <a:srgbClr val="000000"/>
                </a:solidFill>
                <a:latin typeface="Helvetica Neue"/>
                <a:sym typeface="Helvetica Neue"/>
              </a:rPr>
              <a:t>Semi-automated Annotation model, Polygon RNN, Polygon RNN++</a:t>
            </a:r>
          </a:p>
          <a:p>
            <a:pPr defTabSz="410751" hangingPunct="0">
              <a:defRPr sz="1800">
                <a:solidFill>
                  <a:srgbClr val="00A2FF">
                    <a:lumOff val="-13575"/>
                  </a:srgbClr>
                </a:solidFill>
              </a:defRPr>
            </a:pPr>
            <a:r>
              <a:rPr sz="1266" b="1" u="sng" kern="0">
                <a:solidFill>
                  <a:srgbClr val="00A2FF">
                    <a:lumOff val="-13575"/>
                  </a:srgbClr>
                </a:solidFill>
                <a:latin typeface="Helvetica Neue"/>
                <a:sym typeface="Helvetica Neue"/>
                <a:hlinkClick r:id="" action="ppaction://noaction"/>
              </a:rPr>
              <a:t>https://medium.com/@akichan_f/semi-automated-annotation-model-polygon-rnn-polygon-rnn-fa3801019a29</a:t>
            </a:r>
          </a:p>
          <a:p>
            <a:pPr defTabSz="410751" hangingPunct="0">
              <a:defRPr sz="1800">
                <a:solidFill>
                  <a:srgbClr val="00A2FF">
                    <a:lumOff val="-13575"/>
                  </a:srgbClr>
                </a:solidFill>
              </a:defRPr>
            </a:pPr>
            <a:endParaRPr sz="1266" b="1" u="sng" kern="0">
              <a:solidFill>
                <a:srgbClr val="00A2FF">
                  <a:lumOff val="-13575"/>
                </a:srgbClr>
              </a:solidFill>
              <a:latin typeface="Helvetica Neue"/>
              <a:sym typeface="Helvetica Neue"/>
              <a:hlinkClick r:id="" action="ppaction://noaction"/>
            </a:endParaRPr>
          </a:p>
          <a:p>
            <a:pPr defTabSz="410751" hangingPunct="0">
              <a:defRPr sz="1800"/>
            </a:pPr>
            <a:r>
              <a:rPr sz="1266" b="1" kern="0">
                <a:solidFill>
                  <a:srgbClr val="000000"/>
                </a:solidFill>
                <a:latin typeface="Helvetica Neue"/>
                <a:sym typeface="Helvetica Neue"/>
              </a:rPr>
              <a:t>Efficient Annotation of Segmentation Datasets with Polygon-RNN++</a:t>
            </a:r>
          </a:p>
          <a:p>
            <a:pPr defTabSz="410751" hangingPunct="0">
              <a:defRPr sz="1800">
                <a:solidFill>
                  <a:srgbClr val="00A2FF">
                    <a:lumOff val="-13575"/>
                  </a:srgbClr>
                </a:solidFill>
              </a:defRPr>
            </a:pPr>
            <a:r>
              <a:rPr sz="1266" b="1" kern="0">
                <a:solidFill>
                  <a:srgbClr val="00A2FF">
                    <a:lumOff val="-13575"/>
                  </a:srgbClr>
                </a:solidFill>
                <a:latin typeface="Helvetica Neue"/>
                <a:sym typeface="Helvetica Neue"/>
              </a:rPr>
              <a:t>http://www.cs.toronto.edu/polyrnn/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8AB5E01-6DE0-4AFF-8F35-368C5AB15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37" y="223848"/>
            <a:ext cx="9196620" cy="6258002"/>
          </a:xfrm>
        </p:spPr>
      </p:pic>
    </p:spTree>
    <p:extLst>
      <p:ext uri="{BB962C8B-B14F-4D97-AF65-F5344CB8AC3E}">
        <p14:creationId xmlns:p14="http://schemas.microsoft.com/office/powerpoint/2010/main" val="836069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3C14-8879-4A48-913B-B1DA2C94AB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7. </a:t>
            </a:r>
            <a:r>
              <a:rPr lang="en-US" dirty="0" err="1"/>
              <a:t>DAWNBench</a:t>
            </a:r>
            <a:r>
              <a:rPr lang="en-US" dirty="0"/>
              <a:t> : Training Fast and Cheap</a:t>
            </a: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38B355-5328-4853-86B5-644B1CD31E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Janicek</a:t>
            </a:r>
            <a:r>
              <a:rPr lang="en-US" dirty="0"/>
              <a:t> </a:t>
            </a:r>
            <a:r>
              <a:rPr lang="en-US" dirty="0" err="1"/>
              <a:t>Radoslav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070669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2F46245-F3C6-4246-BA3D-046C55F72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4" y="269780"/>
            <a:ext cx="11968171" cy="6080978"/>
          </a:xfrm>
        </p:spPr>
      </p:pic>
    </p:spTree>
    <p:extLst>
      <p:ext uri="{BB962C8B-B14F-4D97-AF65-F5344CB8AC3E}">
        <p14:creationId xmlns:p14="http://schemas.microsoft.com/office/powerpoint/2010/main" val="3483036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482E6-208E-4F7F-B960-3F36CE36E95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/>
              <a:t>8. </a:t>
            </a:r>
            <a:r>
              <a:rPr lang="en-US" dirty="0" err="1"/>
              <a:t>BigGAN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EAFE96-73E2-4558-86A1-9033754FE11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/>
          <a:p>
            <a:pPr lvl="0" algn="ctr"/>
            <a:r>
              <a:rPr lang="en-US"/>
              <a:t>Tatyana Nikolayeva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14810-09DA-432E-ACA5-05AD5ED26C9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What is new?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738DF-8D72-4402-83E5-AF5D8086590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 sz="2419"/>
              <a:t> the routine generation of both high-resolution (large) and high-quality (high-fidelity) images.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419"/>
              <a:t>Interpolation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419"/>
              <a:t>Inception score GAN’s recognition from 50 to over 100</a:t>
            </a:r>
          </a:p>
          <a:p>
            <a:pPr lvl="0">
              <a:buSzPct val="45000"/>
              <a:buFont typeface="StarSymbol"/>
              <a:buChar char="●"/>
            </a:pPr>
            <a:endParaRPr lang="en-US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35ED874F-7E78-46FC-9101-0DCBBF10F6A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32950" y="3538819"/>
            <a:ext cx="7371960" cy="2833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1AD33-8E7E-46DE-9E29-9E8B8806C4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9B6D0-3AF2-4465-B562-B1A35A84C4A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en-US">
                <a:hlinkClick r:id="rId3"/>
              </a:rPr>
              <a:t>Two minute papers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The paper "Large Scale GAN Training for High Fidelity Natural Image Synthesis" is available here: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- Paper: https://arxiv.org/abs/1809.11096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- Try it here https://colab.research.google.com/git...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https://machinelearningmastery.com/a-gentle-introduction-to-the-biggan/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8DFED-7DA8-467B-9A84-A269CD8A09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9. Video-to-video synthesis</a:t>
            </a: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5ECC7-731F-46F3-9834-E5E6260F77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Malte Sandow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790481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8668" y="700300"/>
            <a:ext cx="8213333" cy="61576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0" y="0"/>
            <a:ext cx="7608800" cy="7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de" sz="2267" b="1"/>
              <a:t>Video to Video Synthesis</a:t>
            </a:r>
            <a:endParaRPr sz="2267" b="1"/>
          </a:p>
        </p:txBody>
      </p:sp>
      <p:sp>
        <p:nvSpPr>
          <p:cNvPr id="56" name="Google Shape;56;p13"/>
          <p:cNvSpPr txBox="1"/>
          <p:nvPr/>
        </p:nvSpPr>
        <p:spPr>
          <a:xfrm>
            <a:off x="89267" y="1329300"/>
            <a:ext cx="3759600" cy="4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23323">
              <a:buSzPts val="1400"/>
              <a:buChar char="-"/>
            </a:pPr>
            <a:r>
              <a:rPr lang="de" sz="2400"/>
              <a:t>From sketch to video</a:t>
            </a:r>
            <a:endParaRPr sz="2400"/>
          </a:p>
          <a:p>
            <a:pPr marL="609585" indent="-423323">
              <a:buSzPts val="1400"/>
              <a:buChar char="-"/>
            </a:pPr>
            <a:r>
              <a:rPr lang="de" sz="2400"/>
              <a:t>Temporally smooth (not jumpy)</a:t>
            </a:r>
            <a:endParaRPr sz="2400"/>
          </a:p>
          <a:p>
            <a:pPr marL="609585" indent="-423323">
              <a:buSzPts val="1400"/>
              <a:buChar char="-"/>
            </a:pPr>
            <a:r>
              <a:rPr lang="de" sz="2400"/>
              <a:t>Replace actors / speakers</a:t>
            </a:r>
            <a:endParaRPr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 descr="New lecture on recent developments in deep learning that are defining the state of the art in our field (algorithms, applications, and tools). This is not a complete list, but hopefully includes a good sampling of new exciting ideas. For more lecture videos visit our website or follow code tutorials on our GitHub repo.&#10;&#10;INFO:&#10;Website: https://deeplearning.mit.edu&#10;GitHub: https://github.com/lexfridman/mit-deep-learning&#10;Slides: http://bit.ly/2HiZyvP&#10;Playlist: http://bit.ly/deep-learning-playlist&#10;&#10;OUTLINE:&#10;0:00 - Introduction&#10;2:00 - BERT and Natural Language Processing&#10;14:00 - Tesla Autopilot Hardware v2+: Neural Networks at Scale&#10;16:25 - AdaNet: AutoML with Ensembles&#10;18:32 - AutoAugment: Deep RL Data Augmentation&#10;22:53 - Training Deep Networks with Synthetic Data&#10;24:37 - Segmentation Annotation with Polygon-RNN++&#10;26:39 - DAWNBench: Training Fast and Cheap&#10;29:06 - BigGAN: State of the Art in Image Synthesis&#10;30:14 - Video-to-Video Synthesis&#10;32:12 - Semantic Segmentation&#10;36:03 - AlphaZero &amp; OpenAI Five&#10;43:34 - Deep Learning Frameworks&#10;44:40 - 2019 and beyond&#10;&#10;CONNECT:&#10;- If you enjoyed this video, please subscribe to this channel.&#10;- Twitter: https://twitter.com/lexfridman&#10;- LinkedIn: https://www.linkedin.com/in/lexfridman&#10;- Facebook: https://www.facebook.com/lexfridman&#10;- Instagram: https://www.instagram.com/lexfridman" title="Deep Learning State of the Art (2019) - MI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2400" y="-426566"/>
            <a:ext cx="12236800" cy="827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4550F-E23C-477B-A418-1F71582D86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CH" dirty="0">
                <a:ea typeface="ＭＳ Ｐゴシック" panose="020B0600070205080204" pitchFamily="34" charset="-128"/>
              </a:rPr>
              <a:t>10. Semantic segmentation</a:t>
            </a: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9EE533-08AA-4E37-9F9F-C164898AEE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Christa Schneider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341771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>
            <a:extLst>
              <a:ext uri="{FF2B5EF4-FFF2-40B4-BE49-F238E27FC236}">
                <a16:creationId xmlns:a16="http://schemas.microsoft.com/office/drawing/2014/main" id="{A89AA4C9-25DC-472B-B42A-E15FB9D94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CH" dirty="0">
                <a:ea typeface="ＭＳ Ｐゴシック" panose="020B0600070205080204" pitchFamily="34" charset="-128"/>
              </a:rPr>
              <a:t>Semantic segmentation (object detection</a:t>
            </a:r>
            <a:r>
              <a:rPr lang="de-DE" altLang="en-CH" dirty="0"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26626" name="Inhaltsplatzhalter 2">
            <a:extLst>
              <a:ext uri="{FF2B5EF4-FFF2-40B4-BE49-F238E27FC236}">
                <a16:creationId xmlns:a16="http://schemas.microsoft.com/office/drawing/2014/main" id="{2EF35E07-1C0E-4407-9344-CA590A19A4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altLang="en-CH">
                <a:ea typeface="ＭＳ Ｐゴシック" panose="020B0600070205080204" pitchFamily="34" charset="-128"/>
              </a:rPr>
              <a:t>Definition:</a:t>
            </a:r>
          </a:p>
          <a:p>
            <a:pPr lvl="1">
              <a:lnSpc>
                <a:spcPct val="150000"/>
              </a:lnSpc>
            </a:pPr>
            <a:r>
              <a:rPr lang="en-GB" altLang="en-CH">
                <a:ea typeface="ＭＳ Ｐゴシック" panose="020B0600070205080204" pitchFamily="34" charset="-128"/>
              </a:rPr>
              <a:t>Describes the process of associating each pixel of an image with a certain label (mountain, lake, tree, person, car, …)</a:t>
            </a:r>
          </a:p>
          <a:p>
            <a:pPr>
              <a:lnSpc>
                <a:spcPct val="150000"/>
              </a:lnSpc>
            </a:pPr>
            <a:r>
              <a:rPr lang="en-GB" altLang="en-CH">
                <a:ea typeface="ＭＳ Ｐゴシック" panose="020B0600070205080204" pitchFamily="34" charset="-128"/>
              </a:rPr>
              <a:t>Goal:</a:t>
            </a:r>
          </a:p>
          <a:p>
            <a:pPr lvl="1">
              <a:lnSpc>
                <a:spcPct val="150000"/>
              </a:lnSpc>
            </a:pPr>
            <a:r>
              <a:rPr lang="en-GB" altLang="en-CH">
                <a:ea typeface="ＭＳ Ｐゴシック" panose="020B0600070205080204" pitchFamily="34" charset="-128"/>
              </a:rPr>
              <a:t>Describes what’s going on in an image</a:t>
            </a:r>
          </a:p>
          <a:p>
            <a:pPr>
              <a:lnSpc>
                <a:spcPct val="150000"/>
              </a:lnSpc>
            </a:pPr>
            <a:r>
              <a:rPr lang="en-GB" altLang="en-CH">
                <a:ea typeface="ＭＳ Ｐゴシック" panose="020B0600070205080204" pitchFamily="34" charset="-128"/>
              </a:rPr>
              <a:t>Interaction with human ability</a:t>
            </a:r>
          </a:p>
          <a:p>
            <a:pPr lvl="1">
              <a:lnSpc>
                <a:spcPct val="150000"/>
              </a:lnSpc>
            </a:pPr>
            <a:r>
              <a:rPr lang="en-GB" altLang="en-CH">
                <a:ea typeface="ＭＳ Ｐゴシック" panose="020B0600070205080204" pitchFamily="34" charset="-128"/>
              </a:rPr>
              <a:t>Human error rate = 5.1%</a:t>
            </a:r>
          </a:p>
          <a:p>
            <a:pPr lvl="1">
              <a:lnSpc>
                <a:spcPct val="150000"/>
              </a:lnSpc>
            </a:pPr>
            <a:r>
              <a:rPr lang="en-GB" altLang="en-CH">
                <a:ea typeface="ＭＳ Ｐゴシック" panose="020B0600070205080204" pitchFamily="34" charset="-128"/>
              </a:rPr>
              <a:t>Surpassed in 2015!</a:t>
            </a:r>
          </a:p>
          <a:p>
            <a:pPr lvl="1">
              <a:lnSpc>
                <a:spcPct val="150000"/>
              </a:lnSpc>
            </a:pPr>
            <a:endParaRPr lang="de-DE" altLang="en-CH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C41C74E-EE60-420E-8949-AEEE05455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01" y="368890"/>
            <a:ext cx="11078586" cy="6221095"/>
          </a:xfrm>
        </p:spPr>
      </p:pic>
    </p:spTree>
    <p:extLst>
      <p:ext uri="{BB962C8B-B14F-4D97-AF65-F5344CB8AC3E}">
        <p14:creationId xmlns:p14="http://schemas.microsoft.com/office/powerpoint/2010/main" val="3884775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>
            <a:extLst>
              <a:ext uri="{FF2B5EF4-FFF2-40B4-BE49-F238E27FC236}">
                <a16:creationId xmlns:a16="http://schemas.microsoft.com/office/drawing/2014/main" id="{C121FB54-6CB7-49F1-8441-E46EB98065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CH">
                <a:ea typeface="ＭＳ Ｐゴシック" panose="020B0600070205080204" pitchFamily="34" charset="-128"/>
              </a:rPr>
              <a:t>Semantic segmentation (object detection</a:t>
            </a:r>
          </a:p>
        </p:txBody>
      </p:sp>
      <p:sp>
        <p:nvSpPr>
          <p:cNvPr id="27650" name="Inhaltsplatzhalter 2">
            <a:extLst>
              <a:ext uri="{FF2B5EF4-FFF2-40B4-BE49-F238E27FC236}">
                <a16:creationId xmlns:a16="http://schemas.microsoft.com/office/drawing/2014/main" id="{5BFFC3AB-9F27-4339-8AA1-12D3F541E6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altLang="en-CH" dirty="0">
                <a:ea typeface="ＭＳ Ｐゴシック" panose="020B0600070205080204" pitchFamily="34" charset="-128"/>
              </a:rPr>
              <a:t>How to use it:</a:t>
            </a:r>
          </a:p>
          <a:p>
            <a:pPr lvl="1">
              <a:lnSpc>
                <a:spcPct val="150000"/>
              </a:lnSpc>
            </a:pPr>
            <a:r>
              <a:rPr lang="en-GB" altLang="en-CH" dirty="0">
                <a:ea typeface="ＭＳ Ｐゴシック" panose="020B0600070205080204" pitchFamily="34" charset="-128"/>
              </a:rPr>
              <a:t>Autonomous driving</a:t>
            </a:r>
          </a:p>
          <a:p>
            <a:pPr lvl="1">
              <a:lnSpc>
                <a:spcPct val="150000"/>
              </a:lnSpc>
            </a:pPr>
            <a:r>
              <a:rPr lang="en-GB" altLang="en-CH" dirty="0">
                <a:ea typeface="ＭＳ Ｐゴシック" panose="020B0600070205080204" pitchFamily="34" charset="-128"/>
              </a:rPr>
              <a:t>Face recognition</a:t>
            </a:r>
          </a:p>
          <a:p>
            <a:pPr lvl="1">
              <a:lnSpc>
                <a:spcPct val="150000"/>
              </a:lnSpc>
            </a:pPr>
            <a:r>
              <a:rPr lang="en-GB" altLang="en-CH" dirty="0">
                <a:ea typeface="ＭＳ Ｐゴシック" panose="020B0600070205080204" pitchFamily="34" charset="-128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GB" altLang="en-CH" dirty="0">
                <a:ea typeface="ＭＳ Ｐゴシック" panose="020B0600070205080204" pitchFamily="34" charset="-128"/>
              </a:rPr>
              <a:t>What’s behind:</a:t>
            </a:r>
          </a:p>
          <a:p>
            <a:pPr lvl="1">
              <a:lnSpc>
                <a:spcPct val="150000"/>
              </a:lnSpc>
            </a:pPr>
            <a:r>
              <a:rPr lang="en-GB" altLang="en-CH" dirty="0">
                <a:ea typeface="ＭＳ Ｐゴシック" panose="020B0600070205080204" pitchFamily="34" charset="-128"/>
              </a:rPr>
              <a:t>Different CNNs with an increasing number of layers (</a:t>
            </a:r>
            <a:r>
              <a:rPr lang="en-GB" altLang="en-CH" dirty="0" err="1">
                <a:ea typeface="ＭＳ Ｐゴシック" panose="020B0600070205080204" pitchFamily="34" charset="-128"/>
              </a:rPr>
              <a:t>AlexNet</a:t>
            </a:r>
            <a:r>
              <a:rPr lang="en-GB" altLang="en-CH" dirty="0">
                <a:ea typeface="ＭＳ Ｐゴシック" panose="020B0600070205080204" pitchFamily="34" charset="-128"/>
              </a:rPr>
              <a:t> 2012 = 8 layers, </a:t>
            </a:r>
            <a:r>
              <a:rPr lang="en-GB" altLang="en-CH" dirty="0" err="1">
                <a:ea typeface="ＭＳ Ｐゴシック" panose="020B0600070205080204" pitchFamily="34" charset="-128"/>
              </a:rPr>
              <a:t>ResNet</a:t>
            </a:r>
            <a:r>
              <a:rPr lang="en-GB" altLang="en-CH" dirty="0">
                <a:ea typeface="ＭＳ Ｐゴシック" panose="020B0600070205080204" pitchFamily="34" charset="-128"/>
              </a:rPr>
              <a:t> 2015 = 152 layers</a:t>
            </a:r>
          </a:p>
          <a:p>
            <a:pPr lvl="2">
              <a:lnSpc>
                <a:spcPct val="150000"/>
              </a:lnSpc>
            </a:pPr>
            <a:r>
              <a:rPr lang="en-GB" altLang="en-CH" dirty="0">
                <a:ea typeface="ＭＳ Ｐゴシック" panose="020B0600070205080204" pitchFamily="34" charset="-128"/>
              </a:rPr>
              <a:t>Region proposal</a:t>
            </a:r>
          </a:p>
          <a:p>
            <a:pPr lvl="2">
              <a:lnSpc>
                <a:spcPct val="150000"/>
              </a:lnSpc>
            </a:pPr>
            <a:r>
              <a:rPr lang="en-GB" altLang="en-CH" dirty="0">
                <a:ea typeface="ＭＳ Ｐゴシック" panose="020B0600070205080204" pitchFamily="34" charset="-128"/>
              </a:rPr>
              <a:t>One-shot method</a:t>
            </a:r>
          </a:p>
          <a:p>
            <a:endParaRPr lang="en-GB" altLang="en-CH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3925" y="2076450"/>
            <a:ext cx="10684151" cy="1345134"/>
          </a:xfrm>
        </p:spPr>
        <p:txBody>
          <a:bodyPr anchor="ctr">
            <a:normAutofit fontScale="90000"/>
          </a:bodyPr>
          <a:lstStyle/>
          <a:p>
            <a:r>
              <a:rPr lang="en-US" sz="5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Symmetric Semantic Segmentation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71575" y="4473360"/>
            <a:ext cx="9469211" cy="865639"/>
          </a:xfrm>
        </p:spPr>
        <p:txBody>
          <a:bodyPr anchor="ctr">
            <a:normAutofit/>
          </a:bodyPr>
          <a:lstStyle/>
          <a:p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 Advanced Machine Learning – Module 2</a:t>
            </a: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Christine Sigrist</a:t>
            </a:r>
          </a:p>
        </p:txBody>
      </p:sp>
    </p:spTree>
    <p:extLst>
      <p:ext uri="{BB962C8B-B14F-4D97-AF65-F5344CB8AC3E}">
        <p14:creationId xmlns:p14="http://schemas.microsoft.com/office/powerpoint/2010/main" val="1321966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3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Symmetric Semantic Segmentation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24904" y="2494450"/>
            <a:ext cx="4367601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Semantic Segmentation: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Perception problems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Input = Image(s)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Output = high resolution image in which each pixel is classified to a particular class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Highest level of perception, high-level understanding from digital images, videos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Automate tasks that the human visual system can do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Dense prediction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label each pixel of an image with a corresponding class of what is being represented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t="10893" r="1479" b="-1"/>
          <a:stretch/>
        </p:blipFill>
        <p:spPr>
          <a:xfrm>
            <a:off x="6023113" y="2691697"/>
            <a:ext cx="5694691" cy="3765177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65CD42B-81A5-4906-AEEE-8A7E9CEEA759}"/>
              </a:ext>
            </a:extLst>
          </p:cNvPr>
          <p:cNvCxnSpPr>
            <a:cxnSpLocks/>
          </p:cNvCxnSpPr>
          <p:nvPr/>
        </p:nvCxnSpPr>
        <p:spPr>
          <a:xfrm flipH="1">
            <a:off x="6061864" y="2378076"/>
            <a:ext cx="13170" cy="40914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817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Symmetric Semantic Segmentation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67371" y="2446705"/>
            <a:ext cx="4711597" cy="3563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Started in 2014: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Fully Convolutional Neural Networks (FCN) used for Semantic Segmentation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Outputting low resolution heatmaps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Improvements in 2015: </a:t>
            </a:r>
          </a:p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SegNet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(= Deep Convolutional Encoder-Decoder Architecture)</a:t>
            </a:r>
          </a:p>
          <a:p>
            <a:pPr lvl="1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Maxpooling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indices transferred to the decoder to improve the segmentation resolution</a:t>
            </a:r>
          </a:p>
          <a:p>
            <a:pPr lvl="1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Breakthrough idea: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Dilated Convolutions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Pooling decreases resolution – a dilated convolution layer was added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Interpolate up from 1/8 of original image size</a:t>
            </a: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6" t="41904" r="8693"/>
          <a:stretch/>
        </p:blipFill>
        <p:spPr>
          <a:xfrm>
            <a:off x="5927017" y="2177172"/>
            <a:ext cx="5061842" cy="2464785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F3996A3-B8A9-4F68-9208-AEF7BE8FB5CA}"/>
              </a:ext>
            </a:extLst>
          </p:cNvPr>
          <p:cNvCxnSpPr>
            <a:cxnSpLocks/>
          </p:cNvCxnSpPr>
          <p:nvPr/>
        </p:nvCxnSpPr>
        <p:spPr>
          <a:xfrm flipH="1">
            <a:off x="6061864" y="2378076"/>
            <a:ext cx="13170" cy="40914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5">
            <a:extLst>
              <a:ext uri="{FF2B5EF4-FFF2-40B4-BE49-F238E27FC236}">
                <a16:creationId xmlns:a16="http://schemas.microsoft.com/office/drawing/2014/main" id="{45AB341C-60FF-4127-AE33-7DFAD09319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" t="47144" r="1613" b="6678"/>
          <a:stretch/>
        </p:blipFill>
        <p:spPr>
          <a:xfrm>
            <a:off x="6217915" y="4641957"/>
            <a:ext cx="3908394" cy="1367907"/>
          </a:xfrm>
          <a:prstGeom prst="rect">
            <a:avLst/>
          </a:prstGeom>
          <a:effectLst/>
        </p:spPr>
      </p:pic>
      <p:pic>
        <p:nvPicPr>
          <p:cNvPr id="4" name="Grafik 6">
            <a:extLst>
              <a:ext uri="{FF2B5EF4-FFF2-40B4-BE49-F238E27FC236}">
                <a16:creationId xmlns:a16="http://schemas.microsoft.com/office/drawing/2014/main" id="{0467874F-3391-482F-B8F6-60B2CD70A2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89" t="41777" r="12665"/>
          <a:stretch/>
        </p:blipFill>
        <p:spPr>
          <a:xfrm>
            <a:off x="10250666" y="4972865"/>
            <a:ext cx="1794653" cy="11253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ACF67D-4796-4704-91E5-823B552065CE}"/>
              </a:ext>
            </a:extLst>
          </p:cNvPr>
          <p:cNvSpPr txBox="1"/>
          <p:nvPr/>
        </p:nvSpPr>
        <p:spPr>
          <a:xfrm>
            <a:off x="7635724" y="6009864"/>
            <a:ext cx="3633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SegNet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4FDCAA-D902-40D5-84E8-03CE11635A14}"/>
              </a:ext>
            </a:extLst>
          </p:cNvPr>
          <p:cNvSpPr txBox="1"/>
          <p:nvPr/>
        </p:nvSpPr>
        <p:spPr>
          <a:xfrm>
            <a:off x="10609961" y="6120174"/>
            <a:ext cx="1318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Dilated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Convolutions</a:t>
            </a:r>
            <a:endParaRPr kumimoji="0" lang="en-CH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31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Symmetric Semantic Segmentation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24904" y="2494450"/>
            <a:ext cx="4330573" cy="3975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DeepLab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v3 (State-of-the-Art)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Produces “state-of-the-art performance”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Key ideas: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Multiscale processing by increasing “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atrous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rate” (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spacing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), without increasing parameters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Enlarging the model’s “field-of-view” 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Allows to be able to grasp the bigger context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Applied e.g. for driving scene segmentation / autonomous driving systems</a:t>
            </a:r>
          </a:p>
          <a:p>
            <a:pPr marL="914400" lvl="2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t="35972" r="378" b="-2"/>
          <a:stretch/>
        </p:blipFill>
        <p:spPr>
          <a:xfrm>
            <a:off x="6650251" y="2464926"/>
            <a:ext cx="4058430" cy="192814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804FE0-95C4-497D-81F4-DD0F9068F124}"/>
              </a:ext>
            </a:extLst>
          </p:cNvPr>
          <p:cNvCxnSpPr>
            <a:cxnSpLocks/>
          </p:cNvCxnSpPr>
          <p:nvPr/>
        </p:nvCxnSpPr>
        <p:spPr>
          <a:xfrm flipH="1">
            <a:off x="6061864" y="2378076"/>
            <a:ext cx="13170" cy="40914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road, game, water, person&#10;&#10;Description automatically generated">
            <a:extLst>
              <a:ext uri="{FF2B5EF4-FFF2-40B4-BE49-F238E27FC236}">
                <a16:creationId xmlns:a16="http://schemas.microsoft.com/office/drawing/2014/main" id="{59DCE668-EC15-400D-BAF6-07EE30089C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991"/>
          <a:stretch/>
        </p:blipFill>
        <p:spPr>
          <a:xfrm>
            <a:off x="6915643" y="4543888"/>
            <a:ext cx="3527646" cy="20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77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817E7-F0E4-B949-846D-4B8B599A6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80808"/>
                </a:solidFill>
              </a:rPr>
              <a:t>Ivo Vasconcelos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C8474-47DA-A94B-9359-905A3DABC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080808"/>
                </a:solidFill>
              </a:rPr>
              <a:t>12. Google’s AlphaGo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0412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1427-4527-3A42-A4CA-BCFF0FCD6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AlphaGo Approach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2B929-11AF-0646-BD53-BF662CA3A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Value Networks -&gt; Evaluate board positions</a:t>
            </a:r>
          </a:p>
          <a:p>
            <a:r>
              <a:rPr lang="en-US" dirty="0"/>
              <a:t>Policy Networks -&gt; Select moves</a:t>
            </a:r>
          </a:p>
          <a:p>
            <a:r>
              <a:rPr lang="en-US" dirty="0"/>
              <a:t>Combination of Supervised Learning from human expert games and Reinforcement Learning from games of self-play</a:t>
            </a:r>
          </a:p>
          <a:p>
            <a:r>
              <a:rPr lang="en-US" dirty="0"/>
              <a:t>Monte Carlo Three Search simulate thousands of random games of self-play</a:t>
            </a:r>
          </a:p>
          <a:p>
            <a:r>
              <a:rPr lang="en-US" dirty="0"/>
              <a:t>Best leaf is selected for self-play games</a:t>
            </a:r>
          </a:p>
        </p:txBody>
      </p:sp>
    </p:spTree>
    <p:extLst>
      <p:ext uri="{BB962C8B-B14F-4D97-AF65-F5344CB8AC3E}">
        <p14:creationId xmlns:p14="http://schemas.microsoft.com/office/powerpoint/2010/main" val="11840255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C3F078D1-05AD-A14A-B87D-8CC638AAC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70558"/>
            <a:ext cx="10905066" cy="3516882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9629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438EE-90E4-A64F-A59F-42C2F8396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Reference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40BA7-67A3-044A-B61D-D8E386FE2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i="1" dirty="0"/>
              <a:t>Deep Learning State of the Art (2019) - MIT</a:t>
            </a:r>
            <a:r>
              <a:rPr lang="en-US" dirty="0"/>
              <a:t>. 2019. [video] Boston: Lex Friedman on </a:t>
            </a:r>
            <a:r>
              <a:rPr lang="en-US" dirty="0" err="1"/>
              <a:t>Youtube</a:t>
            </a:r>
            <a:r>
              <a:rPr lang="en-US" dirty="0"/>
              <a:t>.</a:t>
            </a:r>
          </a:p>
          <a:p>
            <a:r>
              <a:rPr lang="en-US" dirty="0"/>
              <a:t>Silver, D., Huang, A., Maddison, C., </a:t>
            </a:r>
            <a:r>
              <a:rPr lang="en-US" dirty="0" err="1"/>
              <a:t>Guez</a:t>
            </a:r>
            <a:r>
              <a:rPr lang="en-US" dirty="0"/>
              <a:t>, A., </a:t>
            </a:r>
            <a:r>
              <a:rPr lang="en-US" dirty="0" err="1"/>
              <a:t>Sifre</a:t>
            </a:r>
            <a:r>
              <a:rPr lang="en-US" dirty="0"/>
              <a:t>, L., van den </a:t>
            </a:r>
            <a:r>
              <a:rPr lang="en-US" dirty="0" err="1"/>
              <a:t>Driessche</a:t>
            </a:r>
            <a:r>
              <a:rPr lang="en-US" dirty="0"/>
              <a:t>, G., </a:t>
            </a:r>
            <a:r>
              <a:rPr lang="en-US" dirty="0" err="1"/>
              <a:t>Schrittwieser</a:t>
            </a:r>
            <a:r>
              <a:rPr lang="en-US" dirty="0"/>
              <a:t>, J., </a:t>
            </a:r>
            <a:r>
              <a:rPr lang="en-US" dirty="0" err="1"/>
              <a:t>Antonoglou</a:t>
            </a:r>
            <a:r>
              <a:rPr lang="en-US" dirty="0"/>
              <a:t>, I., </a:t>
            </a:r>
            <a:r>
              <a:rPr lang="en-US" dirty="0" err="1"/>
              <a:t>Panneershelvam</a:t>
            </a:r>
            <a:r>
              <a:rPr lang="en-US" dirty="0"/>
              <a:t>, V., </a:t>
            </a:r>
            <a:r>
              <a:rPr lang="en-US" dirty="0" err="1"/>
              <a:t>Lanctot</a:t>
            </a:r>
            <a:r>
              <a:rPr lang="en-US" dirty="0"/>
              <a:t>, M., Dieleman, S., </a:t>
            </a:r>
            <a:r>
              <a:rPr lang="en-US" dirty="0" err="1"/>
              <a:t>Grewe</a:t>
            </a:r>
            <a:r>
              <a:rPr lang="en-US" dirty="0"/>
              <a:t>, D., </a:t>
            </a:r>
            <a:r>
              <a:rPr lang="en-US" dirty="0" err="1"/>
              <a:t>Nham</a:t>
            </a:r>
            <a:r>
              <a:rPr lang="en-US" dirty="0"/>
              <a:t>, J., </a:t>
            </a:r>
            <a:r>
              <a:rPr lang="en-US" dirty="0" err="1"/>
              <a:t>Kalchbrenner</a:t>
            </a:r>
            <a:r>
              <a:rPr lang="en-US" dirty="0"/>
              <a:t>, N., </a:t>
            </a:r>
            <a:r>
              <a:rPr lang="en-US" dirty="0" err="1"/>
              <a:t>Sutskever</a:t>
            </a:r>
            <a:r>
              <a:rPr lang="en-US" dirty="0"/>
              <a:t>, I., </a:t>
            </a:r>
            <a:r>
              <a:rPr lang="en-US" dirty="0" err="1"/>
              <a:t>Lillicrap</a:t>
            </a:r>
            <a:r>
              <a:rPr lang="en-US" dirty="0"/>
              <a:t>, T., Leach, M., </a:t>
            </a:r>
            <a:r>
              <a:rPr lang="en-US" dirty="0" err="1"/>
              <a:t>Kavukcuoglu</a:t>
            </a:r>
            <a:r>
              <a:rPr lang="en-US" dirty="0"/>
              <a:t>, K., Graepel, T. and Hassabis, D., 2016. Mastering the game of Go with deep neural networks and tree search. </a:t>
            </a:r>
            <a:r>
              <a:rPr lang="en-US" i="1" dirty="0"/>
              <a:t>Nature</a:t>
            </a:r>
            <a:r>
              <a:rPr lang="en-US" dirty="0"/>
              <a:t>, 529(7587), pp.484-489.</a:t>
            </a:r>
          </a:p>
        </p:txBody>
      </p:sp>
    </p:spTree>
    <p:extLst>
      <p:ext uri="{BB962C8B-B14F-4D97-AF65-F5344CB8AC3E}">
        <p14:creationId xmlns:p14="http://schemas.microsoft.com/office/powerpoint/2010/main" val="3985428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331F-0A48-41C7-85E0-F8F17ACF9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418614"/>
          </a:xfrm>
        </p:spPr>
        <p:txBody>
          <a:bodyPr/>
          <a:lstStyle/>
          <a:p>
            <a:r>
              <a:rPr lang="en-US" dirty="0"/>
              <a:t>13. Alpha Zero </a:t>
            </a: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25E4D-6CE6-4BF9-9F82-7EE436CBC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7"/>
            <a:ext cx="8791575" cy="220088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Deep Mind Team	</a:t>
            </a:r>
            <a:r>
              <a:rPr lang="en-US" dirty="0"/>
              <a:t>					</a:t>
            </a:r>
          </a:p>
          <a:p>
            <a:r>
              <a:rPr lang="en-US" b="1" dirty="0">
                <a:hlinkClick r:id="rId2"/>
              </a:rPr>
              <a:t>Science</a:t>
            </a:r>
            <a:endParaRPr lang="en-US" b="1" dirty="0"/>
          </a:p>
          <a:p>
            <a:r>
              <a:rPr lang="en-US" dirty="0"/>
              <a:t>Vol 362, Issue 6419</a:t>
            </a:r>
            <a:br>
              <a:rPr lang="en-US" dirty="0"/>
            </a:br>
            <a:r>
              <a:rPr lang="en-US" dirty="0"/>
              <a:t>07 December 2018 </a:t>
            </a:r>
          </a:p>
          <a:p>
            <a:r>
              <a:rPr lang="en-US" dirty="0"/>
              <a:t>							</a:t>
            </a:r>
            <a:r>
              <a:rPr lang="en-US" sz="1800" dirty="0"/>
              <a:t>Tamara VAudroz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44570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8C41F-92EE-4BD7-B202-A9154BF80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57586"/>
            <a:ext cx="9144000" cy="2387600"/>
          </a:xfrm>
        </p:spPr>
        <p:txBody>
          <a:bodyPr>
            <a:noAutofit/>
          </a:bodyPr>
          <a:lstStyle/>
          <a:p>
            <a:r>
              <a:rPr lang="en-US" sz="4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 </a:t>
            </a:r>
            <a:r>
              <a:rPr lang="en-US" sz="4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AdaNet</a:t>
            </a:r>
            <a:r>
              <a:rPr lang="en-US" sz="4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sz="4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AutoML</a:t>
            </a:r>
            <a:r>
              <a:rPr lang="en-US" sz="4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with Ensembles 	</a:t>
            </a:r>
            <a:br>
              <a:rPr lang="en-US" sz="4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CH" sz="193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3B80F9-5A2B-468B-B2CB-136DEE926807}"/>
              </a:ext>
            </a:extLst>
          </p:cNvPr>
          <p:cNvSpPr txBox="1"/>
          <p:nvPr/>
        </p:nvSpPr>
        <p:spPr>
          <a:xfrm>
            <a:off x="5195087" y="4167398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Alessio </a:t>
            </a:r>
            <a:r>
              <a:rPr lang="en-US" sz="3000" dirty="0" err="1"/>
              <a:t>Ciullo</a:t>
            </a:r>
            <a:r>
              <a:rPr lang="en-US" sz="3000" dirty="0"/>
              <a:t> </a:t>
            </a:r>
            <a:endParaRPr lang="en-CH" sz="3000" dirty="0"/>
          </a:p>
        </p:txBody>
      </p:sp>
    </p:spTree>
    <p:extLst>
      <p:ext uri="{BB962C8B-B14F-4D97-AF65-F5344CB8AC3E}">
        <p14:creationId xmlns:p14="http://schemas.microsoft.com/office/powerpoint/2010/main" val="12026142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D3415B-C561-465A-A066-993BFBE61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 GO Zero (2017)</a:t>
            </a:r>
            <a:endParaRPr lang="en-CH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511BD2-A972-496A-8AE0-71261919F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Beat AlphaGo Lee in 3 days of training</a:t>
            </a:r>
          </a:p>
          <a:p>
            <a:pPr marL="0" indent="0">
              <a:buNone/>
            </a:pPr>
            <a:r>
              <a:rPr lang="en-US" dirty="0"/>
              <a:t>	Without any supervision, or any previous knowledge of the game.</a:t>
            </a:r>
          </a:p>
          <a:p>
            <a:pPr marL="0" indent="0">
              <a:buNone/>
            </a:pPr>
            <a:r>
              <a:rPr lang="en-US" dirty="0"/>
              <a:t>	Only basic rules as input.</a:t>
            </a:r>
          </a:p>
          <a:p>
            <a:r>
              <a:rPr lang="en-US" dirty="0"/>
              <a:t>In 40 days it beat every existing version of AlphaGo.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9935712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2A5F4-3AF4-4AC7-B3FB-A61A40B75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 Zero (2017)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18D0B-6448-407D-A601-0DA9F06CD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5000 first-generation TPUs to generate the games, and 64 second-generation TPUs to train the Neural Network (all in parallel) with no access to opening books or endgame tables.</a:t>
            </a:r>
          </a:p>
          <a:p>
            <a:r>
              <a:rPr lang="en-US" dirty="0"/>
              <a:t>The trained algorithm played on a single machine with 4 TPUs.</a:t>
            </a:r>
          </a:p>
          <a:p>
            <a:r>
              <a:rPr lang="en-US" dirty="0"/>
              <a:t>Alpha Zero beat StockFish in Chess with only 4 hours of training and Elmo in Shogi.</a:t>
            </a:r>
          </a:p>
        </p:txBody>
      </p:sp>
    </p:spTree>
    <p:extLst>
      <p:ext uri="{BB962C8B-B14F-4D97-AF65-F5344CB8AC3E}">
        <p14:creationId xmlns:p14="http://schemas.microsoft.com/office/powerpoint/2010/main" val="25146927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BC02A8-DC6A-4323-B64B-19848AE3B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190685"/>
            <a:ext cx="9905999" cy="44766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Chess, there is always a tree of possible future moves. So, the furthest you can look down the tree, the better your moves will be.</a:t>
            </a:r>
          </a:p>
          <a:p>
            <a:pPr marL="0" indent="0">
              <a:buNone/>
            </a:pPr>
            <a:r>
              <a:rPr lang="en-US" dirty="0"/>
              <a:t>StockFish is doing exactly this, billions of calculations…</a:t>
            </a:r>
          </a:p>
          <a:p>
            <a:pPr marL="0" indent="0">
              <a:buNone/>
            </a:pPr>
            <a:r>
              <a:rPr lang="en-US" dirty="0"/>
              <a:t>Human Grand Masters are not playing like that. They can see the patterns in the board. They rely on a kind of intuition/feeling.</a:t>
            </a:r>
          </a:p>
          <a:p>
            <a:pPr marL="0" indent="0">
              <a:buNone/>
            </a:pPr>
            <a:r>
              <a:rPr lang="en-US" dirty="0"/>
              <a:t>Alpha Zero works in this direction, it doesn’t need to make as many calculations. It estimates the quality of the board and moves, and learns the fundamental information.</a:t>
            </a:r>
          </a:p>
          <a:p>
            <a:pPr marL="0" indent="0">
              <a:buNone/>
            </a:pPr>
            <a:r>
              <a:rPr lang="en-US" dirty="0"/>
              <a:t>In this sense, it is more human in its internal workings…</a:t>
            </a:r>
          </a:p>
          <a:p>
            <a:pPr marL="0" indent="0">
              <a:buNone/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4603791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46017" y="1844824"/>
            <a:ext cx="683768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33"/>
                </a:solidFill>
                <a:latin typeface="Arial" pitchFamily="39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33"/>
                </a:solidFill>
                <a:latin typeface="Arial" pitchFamily="39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33"/>
                </a:solidFill>
                <a:latin typeface="Arial" pitchFamily="39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33"/>
                </a:solidFill>
                <a:latin typeface="Arial" pitchFamily="39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33"/>
                </a:solidFill>
                <a:latin typeface="Arial" pitchFamily="39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33"/>
                </a:solidFill>
                <a:latin typeface="Arial" pitchFamily="39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33"/>
                </a:solidFill>
                <a:latin typeface="Arial" pitchFamily="39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33"/>
                </a:solidFill>
                <a:latin typeface="Arial" pitchFamily="39" charset="0"/>
              </a:defRPr>
            </a:lvl9pPr>
          </a:lstStyle>
          <a:p>
            <a:pPr algn="ctr"/>
            <a:br>
              <a:rPr lang="de-DE" dirty="0">
                <a:solidFill>
                  <a:srgbClr val="000000"/>
                </a:solidFill>
                <a:latin typeface="Arial"/>
              </a:rPr>
            </a:br>
            <a:r>
              <a:rPr lang="de-DE" dirty="0">
                <a:solidFill>
                  <a:srgbClr val="000000"/>
                </a:solidFill>
                <a:latin typeface="Arial"/>
              </a:rPr>
              <a:t>14. OpenAI vs. Humans on Dota 2</a:t>
            </a:r>
          </a:p>
          <a:p>
            <a:pPr algn="ctr"/>
            <a:r>
              <a:rPr lang="de-DE" sz="2000" dirty="0">
                <a:solidFill>
                  <a:srgbClr val="000000"/>
                </a:solidFill>
                <a:latin typeface="Arial"/>
              </a:rPr>
              <a:t>Fluri Wieland</a:t>
            </a:r>
          </a:p>
        </p:txBody>
      </p:sp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60AB12BB-9E6A-4783-A781-1ABAEDCF5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3" y="2924945"/>
            <a:ext cx="5168799" cy="2894527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Difference to Chess, Go etc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The game is much less structured, its messier, since there are much more possibilities</a:t>
            </a:r>
          </a:p>
          <a:p>
            <a:endParaRPr lang="de-CH" dirty="0"/>
          </a:p>
          <a:p>
            <a:r>
              <a:rPr lang="de-CH" dirty="0"/>
              <a:t>Not unlike the real world, the player can move around and so does the enemy</a:t>
            </a:r>
          </a:p>
          <a:p>
            <a:endParaRPr lang="de-CH" dirty="0"/>
          </a:p>
          <a:p>
            <a:r>
              <a:rPr lang="de-CH" dirty="0"/>
              <a:t>Teamwork of players is now of big importance and emphasis on different skilltrees</a:t>
            </a:r>
          </a:p>
          <a:p>
            <a:endParaRPr lang="de-CH" dirty="0"/>
          </a:p>
          <a:p>
            <a:r>
              <a:rPr lang="de-CH" dirty="0"/>
              <a:t>Uncertainty and hidden information are of importance now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E3D9CA7-554C-46EC-BEAB-CB2090EEB6FF}" type="slidenum">
              <a:rPr lang="de-CH">
                <a:latin typeface="Arial" pitchFamily="39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de-CH" sz="1400">
              <a:latin typeface="Arial" pitchFamily="3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5520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80E69-FED4-42B4-93E4-F8114BC4D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Dota</a:t>
            </a:r>
            <a:r>
              <a:rPr lang="en-GB" dirty="0"/>
              <a:t> 2 Championships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515A5-9D48-4138-9346-1B191AE62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Winning team gets 11 million dollars</a:t>
            </a:r>
          </a:p>
          <a:p>
            <a:endParaRPr lang="en-GB" dirty="0"/>
          </a:p>
          <a:p>
            <a:r>
              <a:rPr lang="en-GB" dirty="0"/>
              <a:t>Very active scene with many professional players being fulltime players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305F9-EA36-4E5E-84DF-58FB81DC5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E3D9CA7-554C-46EC-BEAB-CB2090EEB6FF}" type="slidenum">
              <a:rPr lang="de-CH">
                <a:latin typeface="Arial" pitchFamily="39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de-CH" sz="1400">
              <a:latin typeface="Arial" pitchFamily="3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207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E49B0-66C5-4D4F-B648-0C79794FA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Milestones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D7996-4738-4DB3-BDF1-CF90572B3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2017: 1v1, a </a:t>
            </a:r>
            <a:r>
              <a:rPr lang="en-GB" dirty="0" err="1"/>
              <a:t>OpenAI</a:t>
            </a:r>
            <a:r>
              <a:rPr lang="en-GB" dirty="0"/>
              <a:t> bot beats the top Dota2 Player in the world</a:t>
            </a:r>
          </a:p>
          <a:p>
            <a:endParaRPr lang="en-GB" dirty="0"/>
          </a:p>
          <a:p>
            <a:r>
              <a:rPr lang="en-GB" dirty="0"/>
              <a:t>2018: However, </a:t>
            </a:r>
            <a:r>
              <a:rPr lang="en-GB" dirty="0" err="1"/>
              <a:t>OpenAI</a:t>
            </a:r>
            <a:r>
              <a:rPr lang="en-GB" dirty="0"/>
              <a:t> five lost against the top </a:t>
            </a:r>
            <a:r>
              <a:rPr lang="en-GB" dirty="0" err="1"/>
              <a:t>Dota</a:t>
            </a:r>
            <a:r>
              <a:rPr lang="en-GB" dirty="0"/>
              <a:t> 2 Players at the international Championship in 5v5, twice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OpenAI</a:t>
            </a:r>
            <a:r>
              <a:rPr lang="en-GB" dirty="0"/>
              <a:t> five has still not beaten the top players and that being the case, </a:t>
            </a:r>
            <a:r>
              <a:rPr lang="en-GB" dirty="0" err="1"/>
              <a:t>Dota</a:t>
            </a:r>
            <a:r>
              <a:rPr lang="en-GB" dirty="0"/>
              <a:t> 2 is the current benchmark for AIs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EE096-F9F7-4EFE-A1D9-533ACBF27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E3D9CA7-554C-46EC-BEAB-CB2090EEB6FF}" type="slidenum">
              <a:rPr lang="de-CH">
                <a:latin typeface="Arial" pitchFamily="39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de-CH" sz="1400">
              <a:latin typeface="Arial" pitchFamily="3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3BD134-1176-4991-96EF-FACB38DC4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1" t="50000" r="22439" b="24800"/>
          <a:stretch/>
        </p:blipFill>
        <p:spPr>
          <a:xfrm>
            <a:off x="2279576" y="3525416"/>
            <a:ext cx="726880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268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83664-99A4-443F-8720-61BB82777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15. Deep Learning Frameworks</a:t>
            </a: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F45EE-8ADC-409E-B3C8-3D2571783C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Marcel Zeller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3855752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609755" y="273422"/>
            <a:ext cx="10971300" cy="11446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defTabSz="1105875"/>
            <a:r>
              <a:rPr lang="en-US" sz="5321" spc="-1">
                <a:solidFill>
                  <a:prstClr val="black"/>
                </a:solidFill>
                <a:latin typeface="Arial"/>
              </a:rPr>
              <a:t>Deep learning frameworks</a:t>
            </a:r>
          </a:p>
        </p:txBody>
      </p:sp>
      <p:pic>
        <p:nvPicPr>
          <p:cNvPr id="42" name="Picture 41"/>
          <p:cNvPicPr/>
          <p:nvPr/>
        </p:nvPicPr>
        <p:blipFill>
          <a:blip r:embed="rId2"/>
          <a:srcRect r="29599" b="6317"/>
          <a:stretch/>
        </p:blipFill>
        <p:spPr>
          <a:xfrm rot="27000">
            <a:off x="1372987" y="1354487"/>
            <a:ext cx="6705385" cy="5019134"/>
          </a:xfrm>
          <a:prstGeom prst="rect">
            <a:avLst/>
          </a:prstGeom>
          <a:ln>
            <a:noFill/>
          </a:ln>
        </p:spPr>
      </p:pic>
      <p:sp>
        <p:nvSpPr>
          <p:cNvPr id="43" name="TextShape 2"/>
          <p:cNvSpPr txBox="1"/>
          <p:nvPr/>
        </p:nvSpPr>
        <p:spPr>
          <a:xfrm>
            <a:off x="8707941" y="5311713"/>
            <a:ext cx="2873550" cy="418842"/>
          </a:xfrm>
          <a:prstGeom prst="rect">
            <a:avLst/>
          </a:prstGeom>
          <a:noFill/>
          <a:ln>
            <a:noFill/>
          </a:ln>
        </p:spPr>
        <p:txBody>
          <a:bodyPr lIns="108847" tIns="54423" rIns="108847" bIns="54423"/>
          <a:lstStyle/>
          <a:p>
            <a:pPr defTabSz="1105875"/>
            <a:r>
              <a:rPr lang="en-US" sz="2177" spc="-1">
                <a:solidFill>
                  <a:prstClr val="black"/>
                </a:solidFill>
                <a:latin typeface="Arial"/>
              </a:rPr>
              <a:t>Marcel Zeller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609755" y="273422"/>
            <a:ext cx="10971300" cy="11446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defTabSz="1105875"/>
            <a:r>
              <a:rPr lang="en-US" sz="5321" spc="-1">
                <a:solidFill>
                  <a:prstClr val="black"/>
                </a:solidFill>
                <a:latin typeface="Arial"/>
              </a:rPr>
              <a:t>Deep learning</a:t>
            </a:r>
          </a:p>
        </p:txBody>
      </p:sp>
      <p:sp>
        <p:nvSpPr>
          <p:cNvPr id="45" name="TextShape 2"/>
          <p:cNvSpPr txBox="1"/>
          <p:nvPr/>
        </p:nvSpPr>
        <p:spPr>
          <a:xfrm>
            <a:off x="609755" y="1604399"/>
            <a:ext cx="5353946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defTabSz="1105875"/>
            <a:r>
              <a:rPr lang="en-US" sz="2419" b="1" spc="-1">
                <a:solidFill>
                  <a:prstClr val="black"/>
                </a:solidFill>
                <a:latin typeface="Arial"/>
              </a:rPr>
              <a:t>Deep learning </a:t>
            </a:r>
            <a:r>
              <a:rPr lang="en-US" sz="2661" b="1" spc="-1">
                <a:solidFill>
                  <a:prstClr val="black"/>
                </a:solidFill>
                <a:latin typeface="Arial"/>
              </a:rPr>
              <a:t>frameworks</a:t>
            </a:r>
            <a:endParaRPr lang="en-US" sz="2661" spc="-1">
              <a:solidFill>
                <a:prstClr val="black"/>
              </a:solidFill>
              <a:latin typeface="Arial"/>
            </a:endParaRPr>
          </a:p>
          <a:p>
            <a:pPr marL="522461" indent="-391846" defTabSz="1105875"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77" spc="-1">
                <a:solidFill>
                  <a:prstClr val="black"/>
                </a:solidFill>
                <a:latin typeface="Arial"/>
              </a:rPr>
              <a:t>Most of them are open-source</a:t>
            </a:r>
          </a:p>
          <a:p>
            <a:pPr marL="522461" indent="-391846" defTabSz="1105875"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77" spc="-1">
                <a:solidFill>
                  <a:prstClr val="black"/>
                </a:solidFill>
                <a:latin typeface="Arial"/>
              </a:rPr>
              <a:t>Standardization of deep learning</a:t>
            </a:r>
          </a:p>
          <a:p>
            <a:pPr marL="522461" indent="-391846" defTabSz="1105875"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77" spc="-1">
                <a:solidFill>
                  <a:prstClr val="black"/>
                </a:solidFill>
                <a:latin typeface="Arial"/>
              </a:rPr>
              <a:t>Accessibility and user friendly</a:t>
            </a:r>
          </a:p>
          <a:p>
            <a:pPr marL="522461" indent="-391846" defTabSz="1105875"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77" spc="-1">
                <a:solidFill>
                  <a:prstClr val="black"/>
                </a:solidFill>
                <a:latin typeface="Arial"/>
              </a:rPr>
              <a:t>Big community, continuous development</a:t>
            </a:r>
          </a:p>
        </p:txBody>
      </p:sp>
      <p:sp>
        <p:nvSpPr>
          <p:cNvPr id="46" name="TextShape 3"/>
          <p:cNvSpPr txBox="1"/>
          <p:nvPr/>
        </p:nvSpPr>
        <p:spPr>
          <a:xfrm>
            <a:off x="6231898" y="1604399"/>
            <a:ext cx="5353946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defTabSz="1105875"/>
            <a:r>
              <a:rPr lang="en-US" sz="2661" b="1" spc="-1">
                <a:solidFill>
                  <a:prstClr val="black"/>
                </a:solidFill>
                <a:latin typeface="Arial"/>
              </a:rPr>
              <a:t>Future of deep learning</a:t>
            </a:r>
            <a:endParaRPr lang="en-US" sz="2661" spc="-1">
              <a:solidFill>
                <a:prstClr val="black"/>
              </a:solidFill>
              <a:latin typeface="Arial"/>
            </a:endParaRPr>
          </a:p>
          <a:p>
            <a:pPr marL="522461" indent="-391846" defTabSz="1105875"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77" spc="-1">
                <a:solidFill>
                  <a:prstClr val="black"/>
                </a:solidFill>
                <a:latin typeface="Arial"/>
              </a:rPr>
              <a:t>Ideas based on back propagation and stochastic gradient decent</a:t>
            </a:r>
          </a:p>
          <a:p>
            <a:pPr marL="522461" indent="-391846" defTabSz="1105875"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77" spc="-1">
                <a:solidFill>
                  <a:prstClr val="black"/>
                </a:solidFill>
                <a:latin typeface="Arial"/>
              </a:rPr>
              <a:t>According to Geoffrey Hinton (Inventor of Deep learning ) new ideas needed!!</a:t>
            </a:r>
          </a:p>
          <a:p>
            <a:pPr marL="522461" indent="-391846" defTabSz="1105875">
              <a:spcBef>
                <a:spcPts val="17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z="2177" spc="-1">
              <a:solidFill>
                <a:prstClr val="black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80086-1193-41F2-A9CB-CBD2501C2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6000" dirty="0"/>
              <a:t>Goal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5671-01EA-4072-B2D9-D1ADA4958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sz="3600" dirty="0"/>
              <a:t>Automate as many aspects as possible of a ML project</a:t>
            </a:r>
          </a:p>
          <a:p>
            <a:pPr algn="just"/>
            <a:endParaRPr lang="it-IT" sz="3600" dirty="0"/>
          </a:p>
          <a:p>
            <a:pPr algn="just"/>
            <a:r>
              <a:rPr lang="it-IT" sz="3600" dirty="0"/>
              <a:t>The user only drops in data and the system sets the rest (e.g. architecture, hyperparameters, etc.) as well as performing training and validation</a:t>
            </a:r>
          </a:p>
          <a:p>
            <a:endParaRPr lang="it-IT" sz="3600" dirty="0"/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44767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5D9B9-7FAF-4AFC-AD03-112F9D8F4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000" dirty="0"/>
              <a:t>Attempts</a:t>
            </a:r>
            <a:endParaRPr lang="en-CH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35A8B-7420-4D20-A602-4B76659B9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3600" dirty="0"/>
              <a:t>Google AutoML has been trying to do so using reinforcement learning and Recurrent Neural Networks (RNN) with the goal of optimizing the performance of the </a:t>
            </a:r>
            <a:r>
              <a:rPr lang="it-IT" sz="3600" b="1" dirty="0"/>
              <a:t>overall system</a:t>
            </a:r>
          </a:p>
          <a:p>
            <a:pPr algn="just"/>
            <a:endParaRPr lang="it-IT" sz="3600" b="1" dirty="0"/>
          </a:p>
          <a:p>
            <a:pPr algn="just"/>
            <a:r>
              <a:rPr lang="it-IT" sz="3600" dirty="0"/>
              <a:t>AdaNet: it uses reinforcement learning to build </a:t>
            </a:r>
            <a:r>
              <a:rPr lang="it-IT" sz="3600" b="1" dirty="0"/>
              <a:t>ensembles</a:t>
            </a:r>
            <a:r>
              <a:rPr lang="it-IT" sz="3600" dirty="0"/>
              <a:t> of the networks, i.e. it makes use of various network architectures</a:t>
            </a:r>
            <a:endParaRPr lang="en-CH" sz="3600" dirty="0"/>
          </a:p>
        </p:txBody>
      </p:sp>
    </p:spTree>
    <p:extLst>
      <p:ext uri="{BB962C8B-B14F-4D97-AF65-F5344CB8AC3E}">
        <p14:creationId xmlns:p14="http://schemas.microsoft.com/office/powerpoint/2010/main" val="2455176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0E6FF3B-C88C-4B30-B95C-EFA6B604DE5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/>
          <a:p>
            <a:pPr lvl="0" algn="ctr"/>
            <a:r>
              <a:rPr lang="en-US" dirty="0"/>
              <a:t>4. </a:t>
            </a:r>
            <a:r>
              <a:rPr lang="en-US" dirty="0" err="1"/>
              <a:t>AutoAugment</a:t>
            </a:r>
            <a:r>
              <a:rPr lang="en-US" dirty="0"/>
              <a:t>:</a:t>
            </a:r>
          </a:p>
          <a:p>
            <a:pPr lvl="0" algn="ctr"/>
            <a:r>
              <a:rPr lang="en-US" dirty="0"/>
              <a:t> Deep RL Data Augmentation</a:t>
            </a:r>
          </a:p>
          <a:p>
            <a:pPr lvl="0" algn="ctr"/>
            <a:endParaRPr lang="en-US" dirty="0"/>
          </a:p>
          <a:p>
            <a:pPr lvl="0" algn="ctr"/>
            <a:r>
              <a:rPr lang="en-US" sz="1693" dirty="0" err="1"/>
              <a:t>Desilvestro</a:t>
            </a:r>
            <a:r>
              <a:rPr lang="en-US" sz="1693" dirty="0"/>
              <a:t> Valentino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73B1313-B2C2-4993-932F-95BDA3C5524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8315" y="110589"/>
            <a:ext cx="11745417" cy="6635287"/>
          </a:xfrm>
        </p:spPr>
        <p:txBody>
          <a:bodyPr anchor="ctr"/>
          <a:lstStyle/>
          <a:p>
            <a:pPr lvl="0" algn="ctr"/>
            <a:r>
              <a:rPr lang="en-US" sz="2903" b="1"/>
              <a:t>Why data augmentation?</a:t>
            </a:r>
          </a:p>
          <a:p>
            <a:pPr lvl="0" algn="ctr"/>
            <a:endParaRPr lang="en-US" sz="1814"/>
          </a:p>
          <a:p>
            <a:pPr lvl="0" algn="ctr"/>
            <a:r>
              <a:rPr lang="en-US" sz="2903"/>
              <a:t>Not enough labeled data: </a:t>
            </a:r>
            <a:r>
              <a:rPr lang="en-US" sz="2903">
                <a:solidFill>
                  <a:srgbClr val="CE181E"/>
                </a:solidFill>
              </a:rPr>
              <a:t>need to learn a lot from a little!</a:t>
            </a:r>
          </a:p>
          <a:p>
            <a:pPr lvl="0" algn="ctr"/>
            <a:endParaRPr lang="en-US" sz="2903">
              <a:solidFill>
                <a:srgbClr val="CE181E"/>
              </a:solidFill>
            </a:endParaRPr>
          </a:p>
          <a:p>
            <a:pPr lvl="0" algn="ctr"/>
            <a:endParaRPr lang="en-US" sz="2903">
              <a:solidFill>
                <a:srgbClr val="CE181E"/>
              </a:solidFill>
            </a:endParaRPr>
          </a:p>
          <a:p>
            <a:pPr lvl="0" algn="ctr"/>
            <a:endParaRPr lang="en-US" sz="2903">
              <a:solidFill>
                <a:srgbClr val="000000"/>
              </a:solidFill>
            </a:endParaRPr>
          </a:p>
          <a:p>
            <a:pPr lvl="0" algn="ctr"/>
            <a:endParaRPr lang="en-US" sz="2903">
              <a:solidFill>
                <a:srgbClr val="CE181E"/>
              </a:solidFill>
            </a:endParaRPr>
          </a:p>
          <a:p>
            <a:pPr lvl="0" algn="ctr"/>
            <a:endParaRPr lang="en-US" sz="2903">
              <a:solidFill>
                <a:srgbClr val="CE181E"/>
              </a:solidFill>
            </a:endParaRPr>
          </a:p>
          <a:p>
            <a:pPr lvl="0" algn="ctr"/>
            <a:endParaRPr lang="en-US" sz="2903">
              <a:solidFill>
                <a:srgbClr val="CE181E"/>
              </a:solidFill>
            </a:endParaRPr>
          </a:p>
          <a:p>
            <a:pPr lvl="0" algn="ctr"/>
            <a:r>
              <a:rPr lang="en-US" sz="2903" b="1">
                <a:solidFill>
                  <a:srgbClr val="000000"/>
                </a:solidFill>
              </a:rPr>
              <a:t>AutoAugment innovations:</a:t>
            </a:r>
          </a:p>
          <a:p>
            <a:pPr lvl="0" algn="ctr">
              <a:buSzPct val="45000"/>
              <a:buFont typeface="StarSymbol"/>
              <a:buChar char="●"/>
            </a:pPr>
            <a:r>
              <a:rPr lang="en-US" sz="2903">
                <a:solidFill>
                  <a:srgbClr val="000000"/>
                </a:solidFill>
              </a:rPr>
              <a:t>Use RNN to find out which augmentation policies improve performance</a:t>
            </a:r>
          </a:p>
          <a:p>
            <a:pPr lvl="0" algn="ctr">
              <a:buSzPct val="45000"/>
              <a:buFont typeface="StarSymbol"/>
              <a:buChar char="●"/>
            </a:pPr>
            <a:r>
              <a:rPr lang="en-US" sz="2903">
                <a:solidFill>
                  <a:srgbClr val="000000"/>
                </a:solidFill>
              </a:rPr>
              <a:t>Transfer learning: can apply optimal policies to new data/problems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993114-C8B1-4707-A300-698B54C3870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76199" y="1879997"/>
            <a:ext cx="6134594" cy="2212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9A6184-611F-4DDC-BE38-059F438470F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1978" y="336119"/>
            <a:ext cx="11611754" cy="3976818"/>
          </a:xfrm>
        </p:spPr>
        <p:txBody>
          <a:bodyPr/>
          <a:lstStyle/>
          <a:p>
            <a:pPr lvl="0" algn="ctr"/>
            <a:r>
              <a:rPr lang="en-US" sz="2903" b="1"/>
              <a:t>How does AutoAugment work?</a:t>
            </a:r>
          </a:p>
          <a:p>
            <a:pPr lvl="0">
              <a:buSzPct val="100000"/>
              <a:buAutoNum type="arabicParenR"/>
            </a:pPr>
            <a:r>
              <a:rPr lang="en-US" sz="2903"/>
              <a:t>Determine a search space, with one policy consisting of many sub-policies (2 image processing functions, each with 2 hyperpar (prob, magnitude))</a:t>
            </a:r>
          </a:p>
          <a:p>
            <a:pPr lvl="0">
              <a:buSzPct val="100000"/>
              <a:buAutoNum type="arabicParenR"/>
            </a:pPr>
            <a:r>
              <a:rPr lang="en-US" sz="2903"/>
              <a:t>For each image in each mini-batch, randomly select one policy</a:t>
            </a:r>
          </a:p>
          <a:p>
            <a:pPr lvl="0">
              <a:buSzPct val="100000"/>
              <a:buAutoNum type="arabicParenR"/>
            </a:pPr>
            <a:r>
              <a:rPr lang="en-US" sz="2903"/>
              <a:t>Algorithm (controller RNN) that selects best policies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04D77A-4408-45B0-83DE-5F893CC7C9C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69623" y="3224471"/>
            <a:ext cx="8736462" cy="3410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b_powerpoint2013_weissHintergrund_print">
  <a:themeElements>
    <a:clrScheme name="">
      <a:dk1>
        <a:srgbClr val="000000"/>
      </a:dk1>
      <a:lt1>
        <a:srgbClr val="FFFFFF"/>
      </a:lt1>
      <a:dk2>
        <a:srgbClr val="000000"/>
      </a:dk2>
      <a:lt2>
        <a:srgbClr val="F6F6F6"/>
      </a:lt2>
      <a:accent1>
        <a:srgbClr val="E1EBF5"/>
      </a:accent1>
      <a:accent2>
        <a:srgbClr val="9CBDDE"/>
      </a:accent2>
      <a:accent3>
        <a:srgbClr val="FFFFFF"/>
      </a:accent3>
      <a:accent4>
        <a:srgbClr val="000000"/>
      </a:accent4>
      <a:accent5>
        <a:srgbClr val="EEF3F9"/>
      </a:accent5>
      <a:accent6>
        <a:srgbClr val="8DABC9"/>
      </a:accent6>
      <a:hlink>
        <a:srgbClr val="DF2046"/>
      </a:hlink>
      <a:folHlink>
        <a:srgbClr val="99667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9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ub_powerpoint_weiss">
  <a:themeElements>
    <a:clrScheme name="">
      <a:dk1>
        <a:srgbClr val="000000"/>
      </a:dk1>
      <a:lt1>
        <a:srgbClr val="FFFFFF"/>
      </a:lt1>
      <a:dk2>
        <a:srgbClr val="000000"/>
      </a:dk2>
      <a:lt2>
        <a:srgbClr val="F6F6F6"/>
      </a:lt2>
      <a:accent1>
        <a:srgbClr val="E1EBF5"/>
      </a:accent1>
      <a:accent2>
        <a:srgbClr val="9CBDDE"/>
      </a:accent2>
      <a:accent3>
        <a:srgbClr val="FFFFFF"/>
      </a:accent3>
      <a:accent4>
        <a:srgbClr val="000000"/>
      </a:accent4>
      <a:accent5>
        <a:srgbClr val="EEF3F9"/>
      </a:accent5>
      <a:accent6>
        <a:srgbClr val="8DABC9"/>
      </a:accent6>
      <a:hlink>
        <a:srgbClr val="DF2046"/>
      </a:hlink>
      <a:folHlink>
        <a:srgbClr val="99667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9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9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1664</Words>
  <Application>Microsoft Office PowerPoint</Application>
  <PresentationFormat>Widescreen</PresentationFormat>
  <Paragraphs>227</Paragraphs>
  <Slides>49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49</vt:i4>
      </vt:variant>
    </vt:vector>
  </HeadingPairs>
  <TitlesOfParts>
    <vt:vector size="74" baseType="lpstr">
      <vt:lpstr>Arial</vt:lpstr>
      <vt:lpstr>Calibri</vt:lpstr>
      <vt:lpstr>Calibri Light</vt:lpstr>
      <vt:lpstr>Helvetica Light</vt:lpstr>
      <vt:lpstr>Helvetica Neue</vt:lpstr>
      <vt:lpstr>Helvetica Neue Light</vt:lpstr>
      <vt:lpstr>Helvetica Neue Medium</vt:lpstr>
      <vt:lpstr>Helvetica Neue Thin</vt:lpstr>
      <vt:lpstr>Liberation Sans</vt:lpstr>
      <vt:lpstr>Liberation Serif</vt:lpstr>
      <vt:lpstr>StarSymbol</vt:lpstr>
      <vt:lpstr>Symbol</vt:lpstr>
      <vt:lpstr>Times New Roman</vt:lpstr>
      <vt:lpstr>Tw Cen MT</vt:lpstr>
      <vt:lpstr>Wingdings</vt:lpstr>
      <vt:lpstr>Office Theme</vt:lpstr>
      <vt:lpstr>ub_powerpoint2013_weissHintergrund_print</vt:lpstr>
      <vt:lpstr>1_Office Theme</vt:lpstr>
      <vt:lpstr>2_Office Theme</vt:lpstr>
      <vt:lpstr>White</vt:lpstr>
      <vt:lpstr>ub_powerpoint_weiss</vt:lpstr>
      <vt:lpstr>3_Office Theme</vt:lpstr>
      <vt:lpstr>Circuit</vt:lpstr>
      <vt:lpstr>Office</vt:lpstr>
      <vt:lpstr>Default</vt:lpstr>
      <vt:lpstr>1. BERT Applications</vt:lpstr>
      <vt:lpstr>PowerPoint Presentation</vt:lpstr>
      <vt:lpstr>PowerPoint Presentation</vt:lpstr>
      <vt:lpstr>3. AdaNet: AutoML with Ensembles   </vt:lpstr>
      <vt:lpstr>Goal</vt:lpstr>
      <vt:lpstr>Attempts</vt:lpstr>
      <vt:lpstr>PowerPoint Presentation</vt:lpstr>
      <vt:lpstr>PowerPoint Presentation</vt:lpstr>
      <vt:lpstr>PowerPoint Presentation</vt:lpstr>
      <vt:lpstr>PowerPoint Presentation</vt:lpstr>
      <vt:lpstr>5. Training Deep Networks with Synthetic Data</vt:lpstr>
      <vt:lpstr>Goal: Object detection</vt:lpstr>
      <vt:lpstr>Why training with („messed“) synthetic data?</vt:lpstr>
      <vt:lpstr>How are the (messed) synthetic data generated?</vt:lpstr>
      <vt:lpstr>Results / Benefits and Reference</vt:lpstr>
      <vt:lpstr>6. Segmentation Annotation with Polygon-RNN++</vt:lpstr>
      <vt:lpstr>PowerPoint Presentation</vt:lpstr>
      <vt:lpstr>PowerPoint Presentation</vt:lpstr>
      <vt:lpstr>PowerPoint Presentation</vt:lpstr>
      <vt:lpstr>7. DAWNBench : Training Fast and Cheap</vt:lpstr>
      <vt:lpstr>PowerPoint Presentation</vt:lpstr>
      <vt:lpstr>8. BigGAN</vt:lpstr>
      <vt:lpstr>What is new?</vt:lpstr>
      <vt:lpstr>References</vt:lpstr>
      <vt:lpstr>9. Video-to-video synthesis</vt:lpstr>
      <vt:lpstr>PowerPoint Presentation</vt:lpstr>
      <vt:lpstr>PowerPoint Presentation</vt:lpstr>
      <vt:lpstr>10. Semantic segmentation</vt:lpstr>
      <vt:lpstr>Semantic segmentation (object detection)</vt:lpstr>
      <vt:lpstr>Semantic segmentation (object detection</vt:lpstr>
      <vt:lpstr>11. Symmetric Semantic Segmentation</vt:lpstr>
      <vt:lpstr>Symmetric Semantic Segmentation</vt:lpstr>
      <vt:lpstr>Symmetric Semantic Segmentation</vt:lpstr>
      <vt:lpstr>Symmetric Semantic Segmentation</vt:lpstr>
      <vt:lpstr>12. Google’s AlphaGo</vt:lpstr>
      <vt:lpstr>The AlphaGo Approach </vt:lpstr>
      <vt:lpstr>PowerPoint Presentation</vt:lpstr>
      <vt:lpstr>Reference</vt:lpstr>
      <vt:lpstr>13. Alpha Zero </vt:lpstr>
      <vt:lpstr>Alpha GO Zero (2017)</vt:lpstr>
      <vt:lpstr>Alpha Zero (2017)</vt:lpstr>
      <vt:lpstr>PowerPoint Presentation</vt:lpstr>
      <vt:lpstr>PowerPoint Presentation</vt:lpstr>
      <vt:lpstr>Difference to Chess, Go etc</vt:lpstr>
      <vt:lpstr>Dota 2 Championships</vt:lpstr>
      <vt:lpstr>Milestones </vt:lpstr>
      <vt:lpstr>15. Deep Learning Frameworks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AdaNet: AutoML with Ensembles   </dc:title>
  <dc:creator>Alessio Ciullo</dc:creator>
  <cp:lastModifiedBy>Geraldine Conti</cp:lastModifiedBy>
  <cp:revision>16</cp:revision>
  <dcterms:created xsi:type="dcterms:W3CDTF">2020-09-03T16:17:11Z</dcterms:created>
  <dcterms:modified xsi:type="dcterms:W3CDTF">2020-09-04T10:32:48Z</dcterms:modified>
</cp:coreProperties>
</file>